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8" r:id="rId3"/>
    <p:sldId id="287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9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147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270748"/>
            <a:ext cx="825572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ВИХОВНА РОБОТА 2024/2025 </a:t>
            </a:r>
            <a:r>
              <a:rPr lang="ru-RU" sz="3200" b="1" dirty="0" err="1" smtClean="0">
                <a:solidFill>
                  <a:schemeClr val="accent1">
                    <a:lumMod val="75000"/>
                  </a:schemeClr>
                </a:solidFill>
              </a:rPr>
              <a:t>рік</a:t>
            </a:r>
            <a:endParaRPr lang="ru-RU" sz="40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153" y="2038825"/>
            <a:ext cx="7077681" cy="4819175"/>
          </a:xfrm>
          <a:prstGeom prst="rect">
            <a:avLst/>
          </a:prstGeom>
        </p:spPr>
      </p:pic>
      <p:sp>
        <p:nvSpPr>
          <p:cNvPr id="6" name="Прямокутник 5"/>
          <p:cNvSpPr/>
          <p:nvPr/>
        </p:nvSpPr>
        <p:spPr>
          <a:xfrm>
            <a:off x="4585063" y="930990"/>
            <a:ext cx="48201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Виховна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робота —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це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інвестиція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в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майбутнє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, яку не видно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сьогодні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, але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відчують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завтра.</a:t>
            </a:r>
            <a:endParaRPr lang="uk-UA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4367" y="52251"/>
            <a:ext cx="637238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4000" b="1" dirty="0">
                <a:solidFill>
                  <a:srgbClr val="000000"/>
                </a:solidFill>
              </a:rPr>
              <a:t>Є – </a:t>
            </a:r>
            <a:r>
              <a:rPr sz="4000" b="1" dirty="0" err="1">
                <a:solidFill>
                  <a:srgbClr val="000000"/>
                </a:solidFill>
              </a:rPr>
              <a:t>Єдність</a:t>
            </a:r>
            <a:r>
              <a:rPr sz="4000" b="1" dirty="0">
                <a:solidFill>
                  <a:srgbClr val="000000"/>
                </a:solidFill>
              </a:rPr>
              <a:t> </a:t>
            </a:r>
            <a:r>
              <a:rPr sz="4000" b="1" dirty="0" err="1">
                <a:solidFill>
                  <a:srgbClr val="000000"/>
                </a:solidFill>
              </a:rPr>
              <a:t>школи</a:t>
            </a:r>
            <a:r>
              <a:rPr sz="4000" b="1" dirty="0">
                <a:solidFill>
                  <a:srgbClr val="000000"/>
                </a:solidFill>
              </a:rPr>
              <a:t> й </a:t>
            </a:r>
            <a:r>
              <a:rPr sz="4000" b="1" dirty="0" err="1">
                <a:solidFill>
                  <a:srgbClr val="000000"/>
                </a:solidFill>
              </a:rPr>
              <a:t>родини</a:t>
            </a:r>
            <a:endParaRPr sz="40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36995" y="760137"/>
            <a:ext cx="308712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2400" dirty="0" err="1">
                <a:solidFill>
                  <a:srgbClr val="404040"/>
                </a:solidFill>
              </a:rPr>
              <a:t>Співпраця</a:t>
            </a:r>
            <a:r>
              <a:rPr sz="2400" dirty="0">
                <a:solidFill>
                  <a:srgbClr val="404040"/>
                </a:solidFill>
              </a:rPr>
              <a:t> з </a:t>
            </a:r>
            <a:r>
              <a:rPr sz="2400" dirty="0" err="1">
                <a:solidFill>
                  <a:srgbClr val="404040"/>
                </a:solidFill>
              </a:rPr>
              <a:t>батьками</a:t>
            </a:r>
            <a:r>
              <a:rPr sz="2400" dirty="0">
                <a:solidFill>
                  <a:srgbClr val="404040"/>
                </a:solidFill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8" y="1221802"/>
            <a:ext cx="5704913" cy="29456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122" y="898219"/>
            <a:ext cx="2981832" cy="39592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38" y="4273700"/>
            <a:ext cx="2489730" cy="24897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0587" y="4167476"/>
            <a:ext cx="3313904" cy="266386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83755" y="117566"/>
            <a:ext cx="6376489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4000" b="1" dirty="0">
                <a:solidFill>
                  <a:srgbClr val="000000"/>
                </a:solidFill>
              </a:rPr>
              <a:t>Ж – </a:t>
            </a:r>
            <a:r>
              <a:rPr sz="4000" b="1" dirty="0" err="1">
                <a:solidFill>
                  <a:srgbClr val="000000"/>
                </a:solidFill>
              </a:rPr>
              <a:t>Життєві</a:t>
            </a:r>
            <a:r>
              <a:rPr sz="4000" b="1" dirty="0">
                <a:solidFill>
                  <a:srgbClr val="000000"/>
                </a:solidFill>
              </a:rPr>
              <a:t> </a:t>
            </a:r>
            <a:r>
              <a:rPr sz="4000" b="1" dirty="0" err="1">
                <a:solidFill>
                  <a:srgbClr val="000000"/>
                </a:solidFill>
              </a:rPr>
              <a:t>компетентності</a:t>
            </a:r>
            <a:endParaRPr sz="40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9163" y="825452"/>
            <a:ext cx="456567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2400" dirty="0" err="1">
                <a:solidFill>
                  <a:srgbClr val="404040"/>
                </a:solidFill>
              </a:rPr>
              <a:t>Соціальні</a:t>
            </a:r>
            <a:r>
              <a:rPr sz="2400" dirty="0">
                <a:solidFill>
                  <a:srgbClr val="404040"/>
                </a:solidFill>
              </a:rPr>
              <a:t> </a:t>
            </a:r>
            <a:r>
              <a:rPr sz="2400" dirty="0" err="1">
                <a:solidFill>
                  <a:srgbClr val="404040"/>
                </a:solidFill>
              </a:rPr>
              <a:t>навички</a:t>
            </a:r>
            <a:r>
              <a:rPr sz="2400" dirty="0">
                <a:solidFill>
                  <a:srgbClr val="404040"/>
                </a:solidFill>
              </a:rPr>
              <a:t>, </a:t>
            </a:r>
            <a:r>
              <a:rPr sz="2400" dirty="0" err="1">
                <a:solidFill>
                  <a:srgbClr val="404040"/>
                </a:solidFill>
              </a:rPr>
              <a:t>самостійність</a:t>
            </a:r>
            <a:r>
              <a:rPr sz="2400" dirty="0">
                <a:solidFill>
                  <a:srgbClr val="404040"/>
                </a:solidFill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370" y="1533338"/>
            <a:ext cx="3665614" cy="24330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180" y="1533338"/>
            <a:ext cx="3837911" cy="20273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8508" y="3806882"/>
            <a:ext cx="5577607" cy="305111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13697" y="-15149"/>
            <a:ext cx="2925609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4000" b="1" dirty="0">
                <a:solidFill>
                  <a:srgbClr val="000000"/>
                </a:solidFill>
              </a:rPr>
              <a:t>З – </a:t>
            </a:r>
            <a:r>
              <a:rPr sz="4000" b="1" dirty="0" err="1">
                <a:solidFill>
                  <a:srgbClr val="000000"/>
                </a:solidFill>
              </a:rPr>
              <a:t>Здоров’я</a:t>
            </a:r>
            <a:endParaRPr sz="40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14408" y="695218"/>
            <a:ext cx="479092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2400" dirty="0" err="1">
                <a:solidFill>
                  <a:srgbClr val="404040"/>
                </a:solidFill>
              </a:rPr>
              <a:t>Фізичне</a:t>
            </a:r>
            <a:r>
              <a:rPr sz="2400" dirty="0">
                <a:solidFill>
                  <a:srgbClr val="404040"/>
                </a:solidFill>
              </a:rPr>
              <a:t> </a:t>
            </a:r>
            <a:r>
              <a:rPr sz="2400" dirty="0" err="1">
                <a:solidFill>
                  <a:srgbClr val="404040"/>
                </a:solidFill>
              </a:rPr>
              <a:t>та</a:t>
            </a:r>
            <a:r>
              <a:rPr sz="2400" dirty="0">
                <a:solidFill>
                  <a:srgbClr val="404040"/>
                </a:solidFill>
              </a:rPr>
              <a:t> </a:t>
            </a:r>
            <a:r>
              <a:rPr sz="2400" dirty="0" err="1">
                <a:solidFill>
                  <a:srgbClr val="404040"/>
                </a:solidFill>
              </a:rPr>
              <a:t>психічне</a:t>
            </a:r>
            <a:r>
              <a:rPr sz="2400" dirty="0">
                <a:solidFill>
                  <a:srgbClr val="404040"/>
                </a:solidFill>
              </a:rPr>
              <a:t> </a:t>
            </a:r>
            <a:r>
              <a:rPr sz="2400" dirty="0" err="1">
                <a:solidFill>
                  <a:srgbClr val="404040"/>
                </a:solidFill>
              </a:rPr>
              <a:t>здоров’я</a:t>
            </a:r>
            <a:r>
              <a:rPr sz="2400" dirty="0">
                <a:solidFill>
                  <a:srgbClr val="404040"/>
                </a:solidFill>
              </a:rPr>
              <a:t> </a:t>
            </a:r>
            <a:r>
              <a:rPr sz="2400" dirty="0" err="1">
                <a:solidFill>
                  <a:srgbClr val="404040"/>
                </a:solidFill>
              </a:rPr>
              <a:t>учнів</a:t>
            </a:r>
            <a:r>
              <a:rPr sz="2400" dirty="0">
                <a:solidFill>
                  <a:srgbClr val="404040"/>
                </a:solidFill>
              </a:rPr>
              <a:t>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1" y="3154664"/>
            <a:ext cx="5591255" cy="36361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51" y="1156883"/>
            <a:ext cx="3699466" cy="26516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2720" y="1156883"/>
            <a:ext cx="3549211" cy="399556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5040" y="4476418"/>
            <a:ext cx="3448531" cy="238158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16775" y="39189"/>
            <a:ext cx="602395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4000" b="1" dirty="0">
                <a:solidFill>
                  <a:srgbClr val="000000"/>
                </a:solidFill>
              </a:rPr>
              <a:t>И – </a:t>
            </a:r>
            <a:r>
              <a:rPr sz="4000" b="1" dirty="0" err="1">
                <a:solidFill>
                  <a:srgbClr val="000000"/>
                </a:solidFill>
              </a:rPr>
              <a:t>Індивідуальний</a:t>
            </a:r>
            <a:r>
              <a:rPr sz="4000" b="1" dirty="0">
                <a:solidFill>
                  <a:srgbClr val="000000"/>
                </a:solidFill>
              </a:rPr>
              <a:t> </a:t>
            </a:r>
            <a:r>
              <a:rPr sz="4000" b="1" dirty="0" err="1">
                <a:solidFill>
                  <a:srgbClr val="000000"/>
                </a:solidFill>
              </a:rPr>
              <a:t>підхід</a:t>
            </a:r>
            <a:endParaRPr sz="40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47272" y="653143"/>
            <a:ext cx="496296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2400" dirty="0" err="1">
                <a:solidFill>
                  <a:srgbClr val="404040"/>
                </a:solidFill>
              </a:rPr>
              <a:t>Особистісно</a:t>
            </a:r>
            <a:r>
              <a:rPr sz="2400" dirty="0">
                <a:solidFill>
                  <a:srgbClr val="404040"/>
                </a:solidFill>
              </a:rPr>
              <a:t> </a:t>
            </a:r>
            <a:r>
              <a:rPr sz="2400" dirty="0" err="1">
                <a:solidFill>
                  <a:srgbClr val="404040"/>
                </a:solidFill>
              </a:rPr>
              <a:t>орієнтоване</a:t>
            </a:r>
            <a:r>
              <a:rPr sz="2400" dirty="0">
                <a:solidFill>
                  <a:srgbClr val="404040"/>
                </a:solidFill>
              </a:rPr>
              <a:t> </a:t>
            </a:r>
            <a:r>
              <a:rPr sz="2400" dirty="0" err="1">
                <a:solidFill>
                  <a:srgbClr val="404040"/>
                </a:solidFill>
              </a:rPr>
              <a:t>виховання</a:t>
            </a:r>
            <a:r>
              <a:rPr sz="2400" dirty="0">
                <a:solidFill>
                  <a:srgbClr val="404040"/>
                </a:solidFill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20" y="1114808"/>
            <a:ext cx="5560653" cy="25708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20" y="3397690"/>
            <a:ext cx="4662978" cy="34603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4198" y="1114808"/>
            <a:ext cx="4255609" cy="32584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3955" y="4202925"/>
            <a:ext cx="2016094" cy="26550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05279" y="130629"/>
            <a:ext cx="273344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4000" b="1" dirty="0">
                <a:solidFill>
                  <a:srgbClr val="000000"/>
                </a:solidFill>
              </a:rPr>
              <a:t>І – </a:t>
            </a:r>
            <a:r>
              <a:rPr sz="4000" b="1" dirty="0" err="1">
                <a:solidFill>
                  <a:srgbClr val="000000"/>
                </a:solidFill>
              </a:rPr>
              <a:t>Інклюзія</a:t>
            </a:r>
            <a:endParaRPr sz="40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45924" y="744583"/>
            <a:ext cx="505215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2400" dirty="0" err="1">
                <a:solidFill>
                  <a:srgbClr val="404040"/>
                </a:solidFill>
              </a:rPr>
              <a:t>Залучення</a:t>
            </a:r>
            <a:r>
              <a:rPr sz="2400" dirty="0">
                <a:solidFill>
                  <a:srgbClr val="404040"/>
                </a:solidFill>
              </a:rPr>
              <a:t> </a:t>
            </a:r>
            <a:r>
              <a:rPr sz="2400" dirty="0" err="1">
                <a:solidFill>
                  <a:srgbClr val="404040"/>
                </a:solidFill>
              </a:rPr>
              <a:t>всіх</a:t>
            </a:r>
            <a:r>
              <a:rPr sz="2400" dirty="0">
                <a:solidFill>
                  <a:srgbClr val="404040"/>
                </a:solidFill>
              </a:rPr>
              <a:t> </a:t>
            </a:r>
            <a:r>
              <a:rPr sz="2400" dirty="0" err="1">
                <a:solidFill>
                  <a:srgbClr val="404040"/>
                </a:solidFill>
              </a:rPr>
              <a:t>учнів</a:t>
            </a:r>
            <a:r>
              <a:rPr sz="2400" dirty="0">
                <a:solidFill>
                  <a:srgbClr val="404040"/>
                </a:solidFill>
              </a:rPr>
              <a:t> </a:t>
            </a:r>
            <a:r>
              <a:rPr sz="2400" dirty="0" err="1">
                <a:solidFill>
                  <a:srgbClr val="404040"/>
                </a:solidFill>
              </a:rPr>
              <a:t>до</a:t>
            </a:r>
            <a:r>
              <a:rPr sz="2400" dirty="0">
                <a:solidFill>
                  <a:srgbClr val="404040"/>
                </a:solidFill>
              </a:rPr>
              <a:t> </a:t>
            </a:r>
            <a:r>
              <a:rPr sz="2400" dirty="0" err="1">
                <a:solidFill>
                  <a:srgbClr val="404040"/>
                </a:solidFill>
              </a:rPr>
              <a:t>життя</a:t>
            </a:r>
            <a:r>
              <a:rPr sz="2400" dirty="0">
                <a:solidFill>
                  <a:srgbClr val="404040"/>
                </a:solidFill>
              </a:rPr>
              <a:t> </a:t>
            </a:r>
            <a:r>
              <a:rPr sz="2400" dirty="0" err="1">
                <a:solidFill>
                  <a:srgbClr val="404040"/>
                </a:solidFill>
              </a:rPr>
              <a:t>школи</a:t>
            </a:r>
            <a:r>
              <a:rPr sz="2400" dirty="0">
                <a:solidFill>
                  <a:srgbClr val="404040"/>
                </a:solidFill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514" y="1452469"/>
            <a:ext cx="7059646" cy="459493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08263" y="130629"/>
            <a:ext cx="552747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4000" b="1" dirty="0">
                <a:solidFill>
                  <a:srgbClr val="000000"/>
                </a:solidFill>
              </a:rPr>
              <a:t>Й – </a:t>
            </a:r>
            <a:r>
              <a:rPr sz="4000" b="1" dirty="0" err="1">
                <a:solidFill>
                  <a:srgbClr val="000000"/>
                </a:solidFill>
              </a:rPr>
              <a:t>Ймовірність</a:t>
            </a:r>
            <a:r>
              <a:rPr sz="4000" b="1" dirty="0">
                <a:solidFill>
                  <a:srgbClr val="000000"/>
                </a:solidFill>
              </a:rPr>
              <a:t> </a:t>
            </a:r>
            <a:r>
              <a:rPr sz="4000" b="1" dirty="0" err="1">
                <a:solidFill>
                  <a:srgbClr val="000000"/>
                </a:solidFill>
              </a:rPr>
              <a:t>ризиків</a:t>
            </a:r>
            <a:endParaRPr sz="40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21842" y="838515"/>
            <a:ext cx="490031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2400">
                <a:solidFill>
                  <a:srgbClr val="404040"/>
                </a:solidFill>
              </a:rPr>
              <a:t>Профілактика девіантної поведінки.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82" y="1300180"/>
            <a:ext cx="4540764" cy="29984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129" y="1300180"/>
            <a:ext cx="3458058" cy="46393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311215" y="4415968"/>
            <a:ext cx="4835551" cy="225721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22744" y="286137"/>
            <a:ext cx="369851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4000" b="1" dirty="0">
                <a:solidFill>
                  <a:srgbClr val="000000"/>
                </a:solidFill>
              </a:rPr>
              <a:t>К – </a:t>
            </a:r>
            <a:r>
              <a:rPr sz="4000" b="1" dirty="0" err="1">
                <a:solidFill>
                  <a:srgbClr val="000000"/>
                </a:solidFill>
              </a:rPr>
              <a:t>Комунікація</a:t>
            </a:r>
            <a:endParaRPr sz="40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32532" y="994023"/>
            <a:ext cx="547893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2400" dirty="0" err="1">
                <a:solidFill>
                  <a:srgbClr val="404040"/>
                </a:solidFill>
              </a:rPr>
              <a:t>Взаємодія</a:t>
            </a:r>
            <a:r>
              <a:rPr sz="2400" dirty="0">
                <a:solidFill>
                  <a:srgbClr val="404040"/>
                </a:solidFill>
              </a:rPr>
              <a:t> </a:t>
            </a:r>
            <a:r>
              <a:rPr sz="2400" dirty="0" err="1">
                <a:solidFill>
                  <a:srgbClr val="404040"/>
                </a:solidFill>
              </a:rPr>
              <a:t>учасників</a:t>
            </a:r>
            <a:r>
              <a:rPr sz="2400" dirty="0">
                <a:solidFill>
                  <a:srgbClr val="404040"/>
                </a:solidFill>
              </a:rPr>
              <a:t> </a:t>
            </a:r>
            <a:r>
              <a:rPr sz="2400" dirty="0" err="1">
                <a:solidFill>
                  <a:srgbClr val="404040"/>
                </a:solidFill>
              </a:rPr>
              <a:t>освітнього</a:t>
            </a:r>
            <a:r>
              <a:rPr sz="2400" dirty="0">
                <a:solidFill>
                  <a:srgbClr val="404040"/>
                </a:solidFill>
              </a:rPr>
              <a:t> </a:t>
            </a:r>
            <a:r>
              <a:rPr sz="2400" dirty="0" err="1">
                <a:solidFill>
                  <a:srgbClr val="404040"/>
                </a:solidFill>
              </a:rPr>
              <a:t>процесу</a:t>
            </a:r>
            <a:r>
              <a:rPr sz="2400" dirty="0">
                <a:solidFill>
                  <a:srgbClr val="404040"/>
                </a:solidFill>
              </a:rPr>
              <a:t>.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391886" y="1492147"/>
            <a:ext cx="856923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Що таке ефективна комунікація в освітньому середовищі?</a:t>
            </a:r>
            <a:endParaRPr lang="uk-UA" dirty="0"/>
          </a:p>
          <a:p>
            <a:pPr>
              <a:buFont typeface="Arial" panose="020B0604020202020204" pitchFamily="34" charset="0"/>
              <a:buChar char="•"/>
            </a:pPr>
            <a:r>
              <a:rPr lang="uk-UA" dirty="0"/>
              <a:t>Це </a:t>
            </a:r>
            <a:r>
              <a:rPr lang="uk-UA" b="1" dirty="0"/>
              <a:t>відкрите, поважне та результативне спілкування</a:t>
            </a:r>
            <a:r>
              <a:rPr lang="uk-UA" dirty="0"/>
              <a:t> між учнями, педагогами, батьками та адміністрацією</a:t>
            </a:r>
            <a:r>
              <a:rPr lang="uk-UA" dirty="0" smtClean="0"/>
              <a:t>.</a:t>
            </a:r>
          </a:p>
          <a:p>
            <a:endParaRPr lang="uk-UA" dirty="0"/>
          </a:p>
          <a:p>
            <a:r>
              <a:rPr lang="uk-UA" b="1" dirty="0"/>
              <a:t>Наші пріоритети у виховній роботі:</a:t>
            </a:r>
            <a:r>
              <a:rPr lang="uk-UA" dirty="0"/>
              <a:t/>
            </a:r>
            <a:br>
              <a:rPr lang="uk-UA" dirty="0"/>
            </a:br>
            <a:r>
              <a:rPr lang="uk-UA" dirty="0"/>
              <a:t>🔹 Формування </a:t>
            </a:r>
            <a:r>
              <a:rPr lang="uk-UA" b="1" dirty="0"/>
              <a:t>культури діалогу</a:t>
            </a:r>
            <a:r>
              <a:rPr lang="uk-UA" dirty="0"/>
              <a:t> серед учасників освітнього процесу</a:t>
            </a:r>
            <a:br>
              <a:rPr lang="uk-UA" dirty="0"/>
            </a:br>
            <a:r>
              <a:rPr lang="uk-UA" dirty="0"/>
              <a:t>🔹 Навчання </a:t>
            </a:r>
            <a:r>
              <a:rPr lang="uk-UA" b="1" dirty="0"/>
              <a:t>ненасильницькому спілкуванню</a:t>
            </a:r>
            <a:r>
              <a:rPr lang="uk-UA" dirty="0"/>
              <a:t/>
            </a:r>
            <a:br>
              <a:rPr lang="uk-UA" dirty="0"/>
            </a:br>
            <a:r>
              <a:rPr lang="uk-UA" dirty="0"/>
              <a:t>🔹 Розвиток </a:t>
            </a:r>
            <a:r>
              <a:rPr lang="uk-UA" b="1" dirty="0"/>
              <a:t>емпатії, активного слухання, </a:t>
            </a:r>
            <a:r>
              <a:rPr lang="uk-UA" b="1" dirty="0" smtClean="0"/>
              <a:t>взаєморозуміння</a:t>
            </a:r>
          </a:p>
          <a:p>
            <a:endParaRPr lang="uk-UA" dirty="0"/>
          </a:p>
          <a:p>
            <a:r>
              <a:rPr lang="uk-UA" b="1" dirty="0"/>
              <a:t>Здійснюємо через:</a:t>
            </a:r>
            <a:endParaRPr lang="uk-UA" dirty="0"/>
          </a:p>
          <a:p>
            <a:pPr>
              <a:buFont typeface="Arial" panose="020B0604020202020204" pitchFamily="34" charset="0"/>
              <a:buChar char="•"/>
            </a:pPr>
            <a:r>
              <a:rPr lang="uk-UA" dirty="0"/>
              <a:t>Класні години та тренінги з тем: </a:t>
            </a:r>
            <a:r>
              <a:rPr lang="uk-UA" b="1" dirty="0"/>
              <a:t>«Я – у комунікації», «Слухаю – розумію», «Конфлікт: рішення без агресії»</a:t>
            </a:r>
            <a:endParaRPr lang="uk-UA" dirty="0"/>
          </a:p>
          <a:p>
            <a:pPr>
              <a:buFont typeface="Arial" panose="020B0604020202020204" pitchFamily="34" charset="0"/>
              <a:buChar char="•"/>
            </a:pPr>
            <a:r>
              <a:rPr lang="uk-UA" dirty="0"/>
              <a:t>Участь у програмах </a:t>
            </a:r>
            <a:r>
              <a:rPr lang="uk-UA" b="1" dirty="0"/>
              <a:t>медіації та шкільного врегулювання конфліктів</a:t>
            </a:r>
            <a:endParaRPr lang="uk-UA" dirty="0"/>
          </a:p>
          <a:p>
            <a:pPr>
              <a:buFont typeface="Arial" panose="020B0604020202020204" pitchFamily="34" charset="0"/>
              <a:buChar char="•"/>
            </a:pPr>
            <a:r>
              <a:rPr lang="uk-UA" dirty="0"/>
              <a:t>Проведення </a:t>
            </a:r>
            <a:r>
              <a:rPr lang="uk-UA" b="1" dirty="0"/>
              <a:t>тижнів толерантності, дебатів, зустрічей з </a:t>
            </a:r>
            <a:r>
              <a:rPr lang="uk-UA" b="1" dirty="0" smtClean="0"/>
              <a:t>психологами</a:t>
            </a:r>
          </a:p>
          <a:p>
            <a:pPr>
              <a:buFont typeface="Arial" panose="020B0604020202020204" pitchFamily="34" charset="0"/>
              <a:buChar char="•"/>
            </a:pPr>
            <a:endParaRPr lang="uk-UA" dirty="0"/>
          </a:p>
          <a:p>
            <a:r>
              <a:rPr lang="uk-UA" b="1" dirty="0"/>
              <a:t>Мета:</a:t>
            </a:r>
            <a:r>
              <a:rPr lang="uk-UA" dirty="0"/>
              <a:t/>
            </a:r>
            <a:br>
              <a:rPr lang="uk-UA" dirty="0"/>
            </a:br>
            <a:r>
              <a:rPr lang="uk-UA" dirty="0"/>
              <a:t>➡ Створити </a:t>
            </a:r>
            <a:r>
              <a:rPr lang="uk-UA" b="1" dirty="0"/>
              <a:t>психологічно комфортне середовище</a:t>
            </a:r>
            <a:r>
              <a:rPr lang="uk-UA" dirty="0"/>
              <a:t>, де кожен має право бути почутим.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44843" y="0"/>
            <a:ext cx="545431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4000" b="1" dirty="0">
                <a:solidFill>
                  <a:srgbClr val="000000"/>
                </a:solidFill>
              </a:rPr>
              <a:t>Л – </a:t>
            </a:r>
            <a:r>
              <a:rPr sz="4000" b="1" dirty="0" err="1">
                <a:solidFill>
                  <a:srgbClr val="000000"/>
                </a:solidFill>
              </a:rPr>
              <a:t>Лідерство</a:t>
            </a:r>
            <a:r>
              <a:rPr sz="4000" b="1" dirty="0">
                <a:solidFill>
                  <a:srgbClr val="000000"/>
                </a:solidFill>
              </a:rPr>
              <a:t> </a:t>
            </a:r>
            <a:r>
              <a:rPr sz="4000" b="1" dirty="0" err="1">
                <a:solidFill>
                  <a:srgbClr val="000000"/>
                </a:solidFill>
              </a:rPr>
              <a:t>учнівське</a:t>
            </a:r>
            <a:endParaRPr sz="40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90171" y="642296"/>
            <a:ext cx="376365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2400" dirty="0" err="1">
                <a:solidFill>
                  <a:srgbClr val="404040"/>
                </a:solidFill>
              </a:rPr>
              <a:t>Учнівське</a:t>
            </a:r>
            <a:r>
              <a:rPr sz="2400" dirty="0">
                <a:solidFill>
                  <a:srgbClr val="404040"/>
                </a:solidFill>
              </a:rPr>
              <a:t> </a:t>
            </a:r>
            <a:r>
              <a:rPr sz="2400" dirty="0" err="1">
                <a:solidFill>
                  <a:srgbClr val="404040"/>
                </a:solidFill>
              </a:rPr>
              <a:t>самоврядування</a:t>
            </a:r>
            <a:r>
              <a:rPr sz="2400" dirty="0">
                <a:solidFill>
                  <a:srgbClr val="404040"/>
                </a:solidFill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62" y="1136617"/>
            <a:ext cx="2581635" cy="34961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89" y="3938451"/>
            <a:ext cx="3729357" cy="27954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9452" y="1136617"/>
            <a:ext cx="6118802" cy="23731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6949" y="3298731"/>
            <a:ext cx="3649540" cy="355926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20078" y="107186"/>
            <a:ext cx="350384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4000" b="1" dirty="0">
                <a:solidFill>
                  <a:srgbClr val="000000"/>
                </a:solidFill>
              </a:rPr>
              <a:t>М – </a:t>
            </a:r>
            <a:r>
              <a:rPr sz="4000" b="1" dirty="0" err="1">
                <a:solidFill>
                  <a:srgbClr val="000000"/>
                </a:solidFill>
              </a:rPr>
              <a:t>Мотивація</a:t>
            </a:r>
            <a:endParaRPr sz="40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4328" y="628158"/>
            <a:ext cx="593534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2400" dirty="0" err="1">
                <a:solidFill>
                  <a:srgbClr val="404040"/>
                </a:solidFill>
              </a:rPr>
              <a:t>Заохочення</a:t>
            </a:r>
            <a:r>
              <a:rPr sz="2400" dirty="0">
                <a:solidFill>
                  <a:srgbClr val="404040"/>
                </a:solidFill>
              </a:rPr>
              <a:t>, </a:t>
            </a:r>
            <a:r>
              <a:rPr sz="2400" dirty="0" err="1">
                <a:solidFill>
                  <a:srgbClr val="404040"/>
                </a:solidFill>
              </a:rPr>
              <a:t>створення</a:t>
            </a:r>
            <a:r>
              <a:rPr sz="2400" dirty="0">
                <a:solidFill>
                  <a:srgbClr val="404040"/>
                </a:solidFill>
              </a:rPr>
              <a:t> </a:t>
            </a:r>
            <a:r>
              <a:rPr sz="2400" dirty="0" err="1">
                <a:solidFill>
                  <a:srgbClr val="404040"/>
                </a:solidFill>
              </a:rPr>
              <a:t>умов</a:t>
            </a:r>
            <a:r>
              <a:rPr sz="2400" dirty="0">
                <a:solidFill>
                  <a:srgbClr val="404040"/>
                </a:solidFill>
              </a:rPr>
              <a:t> </a:t>
            </a:r>
            <a:r>
              <a:rPr sz="2400" dirty="0" err="1">
                <a:solidFill>
                  <a:srgbClr val="404040"/>
                </a:solidFill>
              </a:rPr>
              <a:t>для</a:t>
            </a:r>
            <a:r>
              <a:rPr sz="2400" dirty="0">
                <a:solidFill>
                  <a:srgbClr val="404040"/>
                </a:solidFill>
              </a:rPr>
              <a:t> </a:t>
            </a:r>
            <a:r>
              <a:rPr sz="2400" dirty="0" err="1">
                <a:solidFill>
                  <a:srgbClr val="404040"/>
                </a:solidFill>
              </a:rPr>
              <a:t>зростання</a:t>
            </a:r>
            <a:r>
              <a:rPr sz="2400" dirty="0">
                <a:solidFill>
                  <a:srgbClr val="404040"/>
                </a:solidFill>
              </a:rPr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03" y="1089822"/>
            <a:ext cx="4199926" cy="42136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657" y="3409406"/>
            <a:ext cx="3432720" cy="344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4241" y="3925782"/>
            <a:ext cx="2672502" cy="28227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0578" y="1179952"/>
            <a:ext cx="3451896" cy="21393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764" y="4647468"/>
            <a:ext cx="2339532" cy="214026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37244" y="-13063"/>
            <a:ext cx="406951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4000" b="1" dirty="0">
                <a:solidFill>
                  <a:srgbClr val="000000"/>
                </a:solidFill>
              </a:rPr>
              <a:t>Н – </a:t>
            </a:r>
            <a:r>
              <a:rPr sz="4000" b="1" dirty="0" err="1">
                <a:solidFill>
                  <a:srgbClr val="000000"/>
                </a:solidFill>
              </a:rPr>
              <a:t>Наставництво</a:t>
            </a:r>
            <a:endParaRPr sz="40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6056" y="549052"/>
            <a:ext cx="549188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2400">
                <a:solidFill>
                  <a:srgbClr val="404040"/>
                </a:solidFill>
              </a:rPr>
              <a:t>Адаптація, підтримка, класний керівник.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87" y="1196523"/>
            <a:ext cx="3405860" cy="43029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512" y="1256938"/>
            <a:ext cx="4842714" cy="28058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5847" y="3857989"/>
            <a:ext cx="4603256" cy="300001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640080"/>
            <a:ext cx="8255726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/>
              <a:t>Державна</a:t>
            </a:r>
            <a:r>
              <a:rPr lang="ru-RU" sz="2400" b="1" dirty="0"/>
              <a:t> служба </a:t>
            </a:r>
            <a:r>
              <a:rPr lang="ru-RU" sz="2400" b="1" dirty="0" err="1"/>
              <a:t>якості</a:t>
            </a:r>
            <a:r>
              <a:rPr lang="ru-RU" sz="2400" b="1" dirty="0"/>
              <a:t> </a:t>
            </a:r>
            <a:r>
              <a:rPr lang="ru-RU" sz="2400" b="1" dirty="0" err="1"/>
              <a:t>освіти</a:t>
            </a:r>
            <a:r>
              <a:rPr lang="ru-RU" sz="2400" b="1" dirty="0"/>
              <a:t> </a:t>
            </a:r>
            <a:r>
              <a:rPr lang="ru-RU" sz="2400" b="1" dirty="0" smtClean="0"/>
              <a:t>створила</a:t>
            </a:r>
          </a:p>
          <a:p>
            <a:pPr algn="ctr"/>
            <a:r>
              <a:rPr lang="ru-RU" sz="2400" b="1" dirty="0" smtClean="0"/>
              <a:t> «</a:t>
            </a:r>
            <a:r>
              <a:rPr lang="ru-RU" sz="2400" b="1" dirty="0" err="1" smtClean="0"/>
              <a:t>Абетка</a:t>
            </a:r>
            <a:r>
              <a:rPr lang="ru-RU" sz="2400" b="1" dirty="0" smtClean="0"/>
              <a:t> </a:t>
            </a:r>
            <a:r>
              <a:rPr lang="ru-RU" sz="2400" b="1" dirty="0"/>
              <a:t>для директора</a:t>
            </a:r>
            <a:r>
              <a:rPr lang="ru-RU" sz="2400" b="1" dirty="0" smtClean="0"/>
              <a:t>» </a:t>
            </a:r>
          </a:p>
          <a:p>
            <a:r>
              <a:rPr lang="ru-RU" sz="2400" b="1" dirty="0" smtClean="0"/>
              <a:t>- </a:t>
            </a:r>
            <a:r>
              <a:rPr lang="ru-RU" sz="2400" dirty="0" err="1"/>
              <a:t>збірки</a:t>
            </a:r>
            <a:r>
              <a:rPr lang="ru-RU" sz="2400" dirty="0"/>
              <a:t> </a:t>
            </a:r>
            <a:r>
              <a:rPr lang="ru-RU" sz="2400" dirty="0" err="1"/>
              <a:t>порад</a:t>
            </a:r>
            <a:r>
              <a:rPr lang="ru-RU" sz="2400" dirty="0"/>
              <a:t>, </a:t>
            </a:r>
            <a:r>
              <a:rPr lang="ru-RU" sz="2400" dirty="0" err="1"/>
              <a:t>створеної</a:t>
            </a:r>
            <a:r>
              <a:rPr lang="ru-RU" sz="2400" dirty="0"/>
              <a:t>, </a:t>
            </a:r>
            <a:r>
              <a:rPr lang="ru-RU" sz="2400" dirty="0" err="1"/>
              <a:t>щоб</a:t>
            </a:r>
            <a:r>
              <a:rPr lang="ru-RU" sz="2400" dirty="0"/>
              <a:t> </a:t>
            </a:r>
            <a:r>
              <a:rPr lang="ru-RU" sz="2400" dirty="0" err="1"/>
              <a:t>підтримати</a:t>
            </a:r>
            <a:r>
              <a:rPr lang="ru-RU" sz="2400" dirty="0"/>
              <a:t> </a:t>
            </a:r>
            <a:r>
              <a:rPr lang="ru-RU" sz="2400" dirty="0" err="1"/>
              <a:t>директорів</a:t>
            </a:r>
            <a:r>
              <a:rPr lang="ru-RU" sz="2400" dirty="0"/>
              <a:t> </a:t>
            </a:r>
            <a:r>
              <a:rPr lang="ru-RU" sz="2400" dirty="0" err="1"/>
              <a:t>шкіл</a:t>
            </a:r>
            <a:r>
              <a:rPr lang="ru-RU" sz="2400" dirty="0"/>
              <a:t> у </a:t>
            </a:r>
            <a:r>
              <a:rPr lang="ru-RU" sz="2400" dirty="0" err="1"/>
              <a:t>розбудові</a:t>
            </a:r>
            <a:r>
              <a:rPr lang="ru-RU" sz="2400" dirty="0"/>
              <a:t> </a:t>
            </a:r>
            <a:r>
              <a:rPr lang="ru-RU" sz="2400" dirty="0" err="1"/>
              <a:t>внутрішньої</a:t>
            </a:r>
            <a:r>
              <a:rPr lang="ru-RU" sz="2400" dirty="0"/>
              <a:t> </a:t>
            </a:r>
            <a:r>
              <a:rPr lang="ru-RU" sz="2400" dirty="0" err="1"/>
              <a:t>системи</a:t>
            </a:r>
            <a:r>
              <a:rPr lang="ru-RU" sz="2400" dirty="0"/>
              <a:t> </a:t>
            </a:r>
            <a:r>
              <a:rPr lang="ru-RU" sz="2400" dirty="0" err="1"/>
              <a:t>забезпечення</a:t>
            </a:r>
            <a:r>
              <a:rPr lang="ru-RU" sz="2400" dirty="0"/>
              <a:t> </a:t>
            </a:r>
            <a:r>
              <a:rPr lang="ru-RU" sz="2400" dirty="0" err="1"/>
              <a:t>якості</a:t>
            </a:r>
            <a:r>
              <a:rPr lang="ru-RU" sz="2400" dirty="0"/>
              <a:t> </a:t>
            </a:r>
            <a:r>
              <a:rPr lang="ru-RU" sz="2400" dirty="0" err="1"/>
              <a:t>освіти</a:t>
            </a:r>
            <a:r>
              <a:rPr lang="ru-RU" sz="2400" dirty="0"/>
              <a:t>.</a:t>
            </a:r>
            <a:endParaRPr lang="ru-RU" sz="3200" dirty="0">
              <a:solidFill>
                <a:srgbClr val="404040"/>
              </a:solidFill>
            </a:endParaRPr>
          </a:p>
          <a:p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9213" y="2345827"/>
            <a:ext cx="3305461" cy="42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024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9671" y="143692"/>
            <a:ext cx="554465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4000" b="1" dirty="0">
                <a:solidFill>
                  <a:srgbClr val="000000"/>
                </a:solidFill>
              </a:rPr>
              <a:t>О – </a:t>
            </a:r>
            <a:r>
              <a:rPr sz="4000" b="1" dirty="0" err="1">
                <a:solidFill>
                  <a:srgbClr val="000000"/>
                </a:solidFill>
              </a:rPr>
              <a:t>Освітнє</a:t>
            </a:r>
            <a:r>
              <a:rPr sz="4000" b="1" dirty="0">
                <a:solidFill>
                  <a:srgbClr val="000000"/>
                </a:solidFill>
              </a:rPr>
              <a:t> </a:t>
            </a:r>
            <a:r>
              <a:rPr sz="4000" b="1" dirty="0" err="1">
                <a:solidFill>
                  <a:srgbClr val="000000"/>
                </a:solidFill>
              </a:rPr>
              <a:t>середовище</a:t>
            </a:r>
            <a:endParaRPr sz="40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34644" y="715097"/>
            <a:ext cx="667471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2400" dirty="0" err="1">
                <a:solidFill>
                  <a:srgbClr val="404040"/>
                </a:solidFill>
              </a:rPr>
              <a:t>Безпечне</a:t>
            </a:r>
            <a:r>
              <a:rPr sz="2400" dirty="0">
                <a:solidFill>
                  <a:srgbClr val="404040"/>
                </a:solidFill>
              </a:rPr>
              <a:t>, </a:t>
            </a:r>
            <a:r>
              <a:rPr sz="2400" dirty="0" err="1">
                <a:solidFill>
                  <a:srgbClr val="404040"/>
                </a:solidFill>
              </a:rPr>
              <a:t>інклюзивне</a:t>
            </a:r>
            <a:r>
              <a:rPr sz="2400" dirty="0">
                <a:solidFill>
                  <a:srgbClr val="404040"/>
                </a:solidFill>
              </a:rPr>
              <a:t>, </a:t>
            </a:r>
            <a:r>
              <a:rPr sz="2400" dirty="0" err="1">
                <a:solidFill>
                  <a:srgbClr val="404040"/>
                </a:solidFill>
              </a:rPr>
              <a:t>розвивальне</a:t>
            </a:r>
            <a:r>
              <a:rPr sz="2400" dirty="0">
                <a:solidFill>
                  <a:srgbClr val="404040"/>
                </a:solidFill>
              </a:rPr>
              <a:t> </a:t>
            </a:r>
            <a:r>
              <a:rPr sz="2400" dirty="0" err="1">
                <a:solidFill>
                  <a:srgbClr val="404040"/>
                </a:solidFill>
              </a:rPr>
              <a:t>середовище</a:t>
            </a:r>
            <a:r>
              <a:rPr sz="2400" dirty="0">
                <a:solidFill>
                  <a:srgbClr val="404040"/>
                </a:solidFill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644" y="1422983"/>
            <a:ext cx="2777515" cy="24474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581" y="1176762"/>
            <a:ext cx="3718470" cy="30663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973" y="3548237"/>
            <a:ext cx="6561838" cy="290481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86446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000000"/>
                </a:solidFill>
              </a:rPr>
              <a:t>П – </a:t>
            </a:r>
            <a:r>
              <a:rPr sz="4000" b="1" dirty="0" err="1">
                <a:solidFill>
                  <a:srgbClr val="000000"/>
                </a:solidFill>
              </a:rPr>
              <a:t>Партнерство</a:t>
            </a:r>
            <a:endParaRPr sz="40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6205" y="796834"/>
            <a:ext cx="8229600" cy="1371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2400" dirty="0" err="1">
                <a:solidFill>
                  <a:srgbClr val="404040"/>
                </a:solidFill>
              </a:rPr>
              <a:t>Співпраця</a:t>
            </a:r>
            <a:r>
              <a:rPr sz="2400" dirty="0">
                <a:solidFill>
                  <a:srgbClr val="404040"/>
                </a:solidFill>
              </a:rPr>
              <a:t> з </a:t>
            </a:r>
            <a:r>
              <a:rPr sz="2400" dirty="0" err="1">
                <a:solidFill>
                  <a:srgbClr val="404040"/>
                </a:solidFill>
              </a:rPr>
              <a:t>громадами</a:t>
            </a:r>
            <a:r>
              <a:rPr sz="2400" dirty="0">
                <a:solidFill>
                  <a:srgbClr val="404040"/>
                </a:solidFill>
              </a:rPr>
              <a:t>, </a:t>
            </a:r>
            <a:r>
              <a:rPr sz="2400" dirty="0" err="1">
                <a:solidFill>
                  <a:srgbClr val="404040"/>
                </a:solidFill>
              </a:rPr>
              <a:t>службами</a:t>
            </a:r>
            <a:r>
              <a:rPr sz="2400" dirty="0">
                <a:solidFill>
                  <a:srgbClr val="404040"/>
                </a:solidFill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12" y="4470069"/>
            <a:ext cx="4518133" cy="23879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667" y="796834"/>
            <a:ext cx="3371150" cy="36572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193" y="1399268"/>
            <a:ext cx="4153352" cy="33410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5068" y="3069770"/>
            <a:ext cx="2398246" cy="36982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3314" y="4846320"/>
            <a:ext cx="2456130" cy="183176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84161" y="52251"/>
            <a:ext cx="317567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4000" b="1" dirty="0">
                <a:solidFill>
                  <a:srgbClr val="000000"/>
                </a:solidFill>
              </a:rPr>
              <a:t>Р – </a:t>
            </a:r>
            <a:r>
              <a:rPr sz="4000" b="1" dirty="0" err="1">
                <a:solidFill>
                  <a:srgbClr val="000000"/>
                </a:solidFill>
              </a:rPr>
              <a:t>Рефлексія</a:t>
            </a:r>
            <a:endParaRPr sz="40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39265" y="760137"/>
            <a:ext cx="627447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2400" dirty="0" err="1">
                <a:solidFill>
                  <a:srgbClr val="404040"/>
                </a:solidFill>
              </a:rPr>
              <a:t>Оцінювання</a:t>
            </a:r>
            <a:r>
              <a:rPr sz="2400" dirty="0">
                <a:solidFill>
                  <a:srgbClr val="404040"/>
                </a:solidFill>
              </a:rPr>
              <a:t> </a:t>
            </a:r>
            <a:r>
              <a:rPr sz="2400" dirty="0" err="1">
                <a:solidFill>
                  <a:srgbClr val="404040"/>
                </a:solidFill>
              </a:rPr>
              <a:t>ефективності</a:t>
            </a:r>
            <a:r>
              <a:rPr sz="2400" dirty="0">
                <a:solidFill>
                  <a:srgbClr val="404040"/>
                </a:solidFill>
              </a:rPr>
              <a:t> </a:t>
            </a:r>
            <a:r>
              <a:rPr sz="2400" dirty="0" err="1">
                <a:solidFill>
                  <a:srgbClr val="404040"/>
                </a:solidFill>
              </a:rPr>
              <a:t>виховної</a:t>
            </a:r>
            <a:r>
              <a:rPr sz="2400" dirty="0">
                <a:solidFill>
                  <a:srgbClr val="404040"/>
                </a:solidFill>
              </a:rPr>
              <a:t> </a:t>
            </a:r>
            <a:r>
              <a:rPr sz="2400" dirty="0" err="1">
                <a:solidFill>
                  <a:srgbClr val="404040"/>
                </a:solidFill>
              </a:rPr>
              <a:t>діяльності</a:t>
            </a:r>
            <a:r>
              <a:rPr sz="2400" dirty="0">
                <a:solidFill>
                  <a:srgbClr val="404040"/>
                </a:solidFill>
              </a:rPr>
              <a:t>.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822959" y="1485666"/>
            <a:ext cx="80989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Рефлексія</a:t>
            </a:r>
            <a:r>
              <a:rPr lang="uk-UA" dirty="0"/>
              <a:t> — це процес усвідомлення людиною власних думок, почуттів, дій та їхніх наслідків. Інакше кажучи, це здатність подумати </a:t>
            </a:r>
            <a:r>
              <a:rPr lang="uk-UA" i="1" dirty="0"/>
              <a:t>«Чому я так зробив/зробила?», «Що я відчуваю?», «Що я міг/могла б зробити інакше?»</a:t>
            </a:r>
            <a:r>
              <a:rPr lang="uk-UA" dirty="0"/>
              <a:t>.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2286000" y="264360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Рефлексія</a:t>
            </a:r>
            <a:r>
              <a:rPr lang="ru-RU" dirty="0"/>
              <a:t> — </a:t>
            </a:r>
            <a:r>
              <a:rPr lang="ru-RU" dirty="0" err="1"/>
              <a:t>це</a:t>
            </a:r>
            <a:r>
              <a:rPr lang="ru-RU" dirty="0"/>
              <a:t> як </a:t>
            </a:r>
            <a:r>
              <a:rPr lang="ru-RU" dirty="0" err="1"/>
              <a:t>внутрішнє</a:t>
            </a:r>
            <a:r>
              <a:rPr lang="ru-RU" dirty="0"/>
              <a:t> </a:t>
            </a:r>
            <a:r>
              <a:rPr lang="ru-RU" dirty="0" err="1"/>
              <a:t>дзеркало</a:t>
            </a:r>
            <a:r>
              <a:rPr lang="ru-RU" dirty="0"/>
              <a:t>, у яке ми </a:t>
            </a:r>
            <a:r>
              <a:rPr lang="ru-RU" dirty="0" err="1"/>
              <a:t>заглядаємо</a:t>
            </a:r>
            <a:r>
              <a:rPr lang="ru-RU" dirty="0"/>
              <a:t>, </a:t>
            </a:r>
            <a:r>
              <a:rPr lang="ru-RU" dirty="0" err="1"/>
              <a:t>щоби</a:t>
            </a:r>
            <a:r>
              <a:rPr lang="ru-RU" dirty="0"/>
              <a:t> </a:t>
            </a:r>
            <a:r>
              <a:rPr lang="ru-RU" dirty="0" err="1"/>
              <a:t>краще</a:t>
            </a:r>
            <a:r>
              <a:rPr lang="ru-RU" dirty="0"/>
              <a:t> </a:t>
            </a:r>
            <a:r>
              <a:rPr lang="ru-RU" dirty="0" err="1"/>
              <a:t>зрозуміти</a:t>
            </a:r>
            <a:r>
              <a:rPr lang="ru-RU" dirty="0"/>
              <a:t> себе.</a:t>
            </a:r>
            <a:endParaRPr lang="uk-UA" dirty="0"/>
          </a:p>
        </p:txBody>
      </p:sp>
      <p:sp>
        <p:nvSpPr>
          <p:cNvPr id="7" name="Прямокутник 6"/>
          <p:cNvSpPr/>
          <p:nvPr/>
        </p:nvSpPr>
        <p:spPr>
          <a:xfrm>
            <a:off x="1319348" y="3709239"/>
            <a:ext cx="697556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/>
              <a:t>Рефлексія допомагає учням</a:t>
            </a:r>
            <a:r>
              <a:rPr lang="uk-UA" sz="2400" dirty="0" smtClean="0"/>
              <a:t>:</a:t>
            </a:r>
          </a:p>
          <a:p>
            <a:endParaRPr lang="uk-UA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uk-UA" sz="2400" dirty="0"/>
              <a:t>аналізувати свої успіхи та помилки;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400" dirty="0"/>
              <a:t>усвідомлювати, як вони навчаються;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400" dirty="0"/>
              <a:t>ставити цілі для подальшого розвитку;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400" dirty="0"/>
              <a:t>зростати як особистості.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8175" y="0"/>
            <a:ext cx="443262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4000" b="1" dirty="0">
                <a:solidFill>
                  <a:srgbClr val="000000"/>
                </a:solidFill>
              </a:rPr>
              <a:t>С – </a:t>
            </a:r>
            <a:r>
              <a:rPr sz="4000" b="1" dirty="0" err="1">
                <a:solidFill>
                  <a:srgbClr val="000000"/>
                </a:solidFill>
              </a:rPr>
              <a:t>Самореалізація</a:t>
            </a:r>
            <a:endParaRPr sz="40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71095" y="603171"/>
            <a:ext cx="380181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2400" dirty="0" err="1">
                <a:solidFill>
                  <a:srgbClr val="404040"/>
                </a:solidFill>
              </a:rPr>
              <a:t>Творчість</a:t>
            </a:r>
            <a:r>
              <a:rPr sz="2400" dirty="0">
                <a:solidFill>
                  <a:srgbClr val="404040"/>
                </a:solidFill>
              </a:rPr>
              <a:t>, </a:t>
            </a:r>
            <a:r>
              <a:rPr sz="2400" dirty="0" err="1">
                <a:solidFill>
                  <a:srgbClr val="404040"/>
                </a:solidFill>
              </a:rPr>
              <a:t>конкурси</a:t>
            </a:r>
            <a:r>
              <a:rPr sz="2400" dirty="0">
                <a:solidFill>
                  <a:srgbClr val="404040"/>
                </a:solidFill>
              </a:rPr>
              <a:t>, </a:t>
            </a:r>
            <a:r>
              <a:rPr sz="2400" dirty="0" err="1">
                <a:solidFill>
                  <a:srgbClr val="404040"/>
                </a:solidFill>
              </a:rPr>
              <a:t>гуртки</a:t>
            </a:r>
            <a:r>
              <a:rPr sz="2400" dirty="0">
                <a:solidFill>
                  <a:srgbClr val="404040"/>
                </a:solidFill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69" y="1064836"/>
            <a:ext cx="2985996" cy="30907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601" y="3964642"/>
            <a:ext cx="3553035" cy="27727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589" y="3583062"/>
            <a:ext cx="3183171" cy="32749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2585" y="1064836"/>
            <a:ext cx="4650082" cy="311085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42835" y="-67806"/>
            <a:ext cx="424424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4000" b="1" dirty="0">
                <a:solidFill>
                  <a:srgbClr val="000000"/>
                </a:solidFill>
              </a:rPr>
              <a:t>Т – </a:t>
            </a:r>
            <a:r>
              <a:rPr sz="4000" b="1" dirty="0" err="1">
                <a:solidFill>
                  <a:srgbClr val="000000"/>
                </a:solidFill>
              </a:rPr>
              <a:t>Традиції</a:t>
            </a:r>
            <a:r>
              <a:rPr sz="4000" b="1" dirty="0">
                <a:solidFill>
                  <a:srgbClr val="000000"/>
                </a:solidFill>
              </a:rPr>
              <a:t> </a:t>
            </a:r>
            <a:r>
              <a:rPr lang="uk-UA" sz="4000" b="1" dirty="0" smtClean="0">
                <a:solidFill>
                  <a:srgbClr val="000000"/>
                </a:solidFill>
              </a:rPr>
              <a:t>ліцею</a:t>
            </a:r>
            <a:endParaRPr sz="40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90124" y="551398"/>
            <a:ext cx="321991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2400" dirty="0" err="1">
                <a:solidFill>
                  <a:srgbClr val="404040"/>
                </a:solidFill>
              </a:rPr>
              <a:t>Свята</a:t>
            </a:r>
            <a:r>
              <a:rPr sz="2400" dirty="0">
                <a:solidFill>
                  <a:srgbClr val="404040"/>
                </a:solidFill>
              </a:rPr>
              <a:t>, </a:t>
            </a:r>
            <a:r>
              <a:rPr sz="2400" dirty="0" err="1">
                <a:solidFill>
                  <a:srgbClr val="404040"/>
                </a:solidFill>
              </a:rPr>
              <a:t>шкільні</a:t>
            </a:r>
            <a:r>
              <a:rPr sz="2400" dirty="0">
                <a:solidFill>
                  <a:srgbClr val="404040"/>
                </a:solidFill>
              </a:rPr>
              <a:t> </a:t>
            </a:r>
            <a:r>
              <a:rPr sz="2400" dirty="0" err="1">
                <a:solidFill>
                  <a:srgbClr val="404040"/>
                </a:solidFill>
              </a:rPr>
              <a:t>проєкти</a:t>
            </a:r>
            <a:r>
              <a:rPr sz="2400" dirty="0">
                <a:solidFill>
                  <a:srgbClr val="404040"/>
                </a:solidFill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69" y="1106359"/>
            <a:ext cx="4190868" cy="25653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603" y="3989559"/>
            <a:ext cx="2479666" cy="25492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37532"/>
            <a:ext cx="6256339" cy="28533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5453" y="1106359"/>
            <a:ext cx="4191665" cy="273117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10653" y="0"/>
            <a:ext cx="632269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4000" b="1" dirty="0">
                <a:solidFill>
                  <a:srgbClr val="000000"/>
                </a:solidFill>
              </a:rPr>
              <a:t>У – </a:t>
            </a:r>
            <a:r>
              <a:rPr sz="4000" b="1" dirty="0" err="1">
                <a:solidFill>
                  <a:srgbClr val="000000"/>
                </a:solidFill>
              </a:rPr>
              <a:t>Управління</a:t>
            </a:r>
            <a:r>
              <a:rPr sz="4000" b="1" dirty="0">
                <a:solidFill>
                  <a:srgbClr val="000000"/>
                </a:solidFill>
              </a:rPr>
              <a:t> </a:t>
            </a:r>
            <a:r>
              <a:rPr sz="4000" b="1" dirty="0" err="1">
                <a:solidFill>
                  <a:srgbClr val="000000"/>
                </a:solidFill>
              </a:rPr>
              <a:t>вихованням</a:t>
            </a:r>
            <a:endParaRPr sz="40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75857" y="554781"/>
            <a:ext cx="459228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2400" dirty="0" err="1">
                <a:solidFill>
                  <a:srgbClr val="404040"/>
                </a:solidFill>
              </a:rPr>
              <a:t>Планування</a:t>
            </a:r>
            <a:r>
              <a:rPr sz="2400" dirty="0">
                <a:solidFill>
                  <a:srgbClr val="404040"/>
                </a:solidFill>
              </a:rPr>
              <a:t>, </a:t>
            </a:r>
            <a:r>
              <a:rPr sz="2400" dirty="0" err="1">
                <a:solidFill>
                  <a:srgbClr val="404040"/>
                </a:solidFill>
              </a:rPr>
              <a:t>аналіз</a:t>
            </a:r>
            <a:r>
              <a:rPr sz="2400" dirty="0">
                <a:solidFill>
                  <a:srgbClr val="404040"/>
                </a:solidFill>
              </a:rPr>
              <a:t>, </a:t>
            </a:r>
            <a:r>
              <a:rPr sz="2400" dirty="0" err="1">
                <a:solidFill>
                  <a:srgbClr val="404040"/>
                </a:solidFill>
              </a:rPr>
              <a:t>координація</a:t>
            </a:r>
            <a:r>
              <a:rPr sz="2400" dirty="0">
                <a:solidFill>
                  <a:srgbClr val="404040"/>
                </a:solidFill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91" y="1088721"/>
            <a:ext cx="3810532" cy="23244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007" y="1088721"/>
            <a:ext cx="3486064" cy="23561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857" y="3517129"/>
            <a:ext cx="4817274" cy="309225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72557" y="0"/>
            <a:ext cx="599888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4000" b="1" dirty="0">
                <a:solidFill>
                  <a:srgbClr val="000000"/>
                </a:solidFill>
              </a:rPr>
              <a:t>Ф – </a:t>
            </a:r>
            <a:r>
              <a:rPr sz="4000" b="1" dirty="0" err="1">
                <a:solidFill>
                  <a:srgbClr val="000000"/>
                </a:solidFill>
              </a:rPr>
              <a:t>Формування</a:t>
            </a:r>
            <a:r>
              <a:rPr sz="4000" b="1" dirty="0">
                <a:solidFill>
                  <a:srgbClr val="000000"/>
                </a:solidFill>
              </a:rPr>
              <a:t> </a:t>
            </a:r>
            <a:r>
              <a:rPr sz="4000" b="1" dirty="0" err="1">
                <a:solidFill>
                  <a:srgbClr val="000000"/>
                </a:solidFill>
              </a:rPr>
              <a:t>культури</a:t>
            </a:r>
            <a:endParaRPr sz="40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46366" y="574765"/>
            <a:ext cx="8229600" cy="1371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2400">
                <a:solidFill>
                  <a:srgbClr val="404040"/>
                </a:solidFill>
              </a:rPr>
              <a:t>Мораль, цінності, приклади поведінки.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2769" y="1075917"/>
            <a:ext cx="5821231" cy="32217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8" y="2314396"/>
            <a:ext cx="3820656" cy="44544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4382744"/>
            <a:ext cx="3610843" cy="230108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09972" y="130628"/>
            <a:ext cx="732405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4000" b="1" dirty="0">
                <a:solidFill>
                  <a:srgbClr val="000000"/>
                </a:solidFill>
              </a:rPr>
              <a:t>Х – </a:t>
            </a:r>
            <a:r>
              <a:rPr sz="4000" b="1" dirty="0" err="1">
                <a:solidFill>
                  <a:srgbClr val="000000"/>
                </a:solidFill>
              </a:rPr>
              <a:t>Характеристика</a:t>
            </a:r>
            <a:r>
              <a:rPr sz="4000" b="1" dirty="0">
                <a:solidFill>
                  <a:srgbClr val="000000"/>
                </a:solidFill>
              </a:rPr>
              <a:t> </a:t>
            </a:r>
            <a:r>
              <a:rPr sz="4000" b="1" dirty="0" err="1">
                <a:solidFill>
                  <a:srgbClr val="000000"/>
                </a:solidFill>
              </a:rPr>
              <a:t>контингенту</a:t>
            </a:r>
            <a:endParaRPr sz="40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12998" y="838514"/>
            <a:ext cx="371800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2400" dirty="0" err="1">
                <a:solidFill>
                  <a:srgbClr val="404040"/>
                </a:solidFill>
              </a:rPr>
              <a:t>Соціальний</a:t>
            </a:r>
            <a:r>
              <a:rPr sz="2400" dirty="0">
                <a:solidFill>
                  <a:srgbClr val="404040"/>
                </a:solidFill>
              </a:rPr>
              <a:t> </a:t>
            </a:r>
            <a:r>
              <a:rPr sz="2400" dirty="0" err="1">
                <a:solidFill>
                  <a:srgbClr val="404040"/>
                </a:solidFill>
              </a:rPr>
              <a:t>паспорт</a:t>
            </a:r>
            <a:r>
              <a:rPr sz="2400" dirty="0">
                <a:solidFill>
                  <a:srgbClr val="404040"/>
                </a:solidFill>
              </a:rPr>
              <a:t> </a:t>
            </a:r>
            <a:r>
              <a:rPr lang="uk-UA" sz="2400" dirty="0" smtClean="0">
                <a:solidFill>
                  <a:srgbClr val="404040"/>
                </a:solidFill>
              </a:rPr>
              <a:t>ліцею</a:t>
            </a:r>
            <a:r>
              <a:rPr sz="2400" dirty="0" smtClean="0">
                <a:solidFill>
                  <a:srgbClr val="404040"/>
                </a:solidFill>
              </a:rPr>
              <a:t>.</a:t>
            </a:r>
            <a:endParaRPr sz="2400" dirty="0">
              <a:solidFill>
                <a:srgbClr val="404040"/>
              </a:solidFill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274320" y="2008065"/>
            <a:ext cx="87782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uk-UA" sz="2400" dirty="0"/>
              <a:t>Діти з багатодітних </a:t>
            </a:r>
            <a:r>
              <a:rPr lang="uk-UA" sz="2400" dirty="0" smtClean="0"/>
              <a:t>сімей - 35</a:t>
            </a:r>
            <a:endParaRPr lang="uk-UA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uk-UA" sz="2400" dirty="0"/>
              <a:t>Діти з малозабезпечених </a:t>
            </a:r>
            <a:r>
              <a:rPr lang="uk-UA" sz="2400" dirty="0" smtClean="0"/>
              <a:t>сімей - 1</a:t>
            </a:r>
            <a:endParaRPr lang="uk-UA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uk-UA" sz="2400" dirty="0"/>
              <a:t>Діти, які перебувають у складних життєвих обставинах </a:t>
            </a:r>
            <a:r>
              <a:rPr lang="uk-UA" sz="2400" dirty="0" smtClean="0"/>
              <a:t>- 1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400" dirty="0" smtClean="0"/>
              <a:t>Діти-сироти та діти, позбавлені батьківського піклування - 1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400" dirty="0" smtClean="0"/>
              <a:t>Діти </a:t>
            </a:r>
            <a:r>
              <a:rPr lang="uk-UA" sz="2400" dirty="0"/>
              <a:t>учасників бойових </a:t>
            </a:r>
            <a:r>
              <a:rPr lang="uk-UA" sz="2400" dirty="0" smtClean="0"/>
              <a:t>дій - 44</a:t>
            </a:r>
            <a:endParaRPr lang="uk-UA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uk-UA" sz="2400" dirty="0"/>
              <a:t>Діти внутрішньо переміщених осіб </a:t>
            </a:r>
            <a:r>
              <a:rPr lang="uk-UA" sz="2400" dirty="0" smtClean="0"/>
              <a:t>- 8</a:t>
            </a:r>
            <a:endParaRPr lang="uk-UA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uk-UA" sz="2400" dirty="0" smtClean="0"/>
              <a:t>Обдаровані </a:t>
            </a:r>
            <a:r>
              <a:rPr lang="uk-UA" sz="2400" dirty="0"/>
              <a:t>діти (за напрямами: інтелектуальним, творчим, спортивним</a:t>
            </a:r>
            <a:r>
              <a:rPr lang="uk-UA" sz="2400" dirty="0" smtClean="0"/>
              <a:t>) - 15</a:t>
            </a:r>
            <a:endParaRPr lang="uk-UA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uk-UA" sz="2400" dirty="0"/>
              <a:t>Учні, які навчаються за індивідуальною </a:t>
            </a:r>
            <a:r>
              <a:rPr lang="uk-UA" sz="2400" dirty="0" smtClean="0"/>
              <a:t>формою - 30</a:t>
            </a:r>
            <a:endParaRPr lang="uk-UA" sz="24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99354" y="169817"/>
            <a:ext cx="434529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4000" b="1" dirty="0">
                <a:solidFill>
                  <a:srgbClr val="000000"/>
                </a:solidFill>
              </a:rPr>
              <a:t>Ц – </a:t>
            </a:r>
            <a:r>
              <a:rPr sz="4000" b="1" dirty="0" err="1">
                <a:solidFill>
                  <a:srgbClr val="000000"/>
                </a:solidFill>
              </a:rPr>
              <a:t>Цілі</a:t>
            </a:r>
            <a:r>
              <a:rPr sz="4000" b="1" dirty="0">
                <a:solidFill>
                  <a:srgbClr val="000000"/>
                </a:solidFill>
              </a:rPr>
              <a:t> </a:t>
            </a:r>
            <a:r>
              <a:rPr sz="4000" b="1" dirty="0" err="1">
                <a:solidFill>
                  <a:srgbClr val="000000"/>
                </a:solidFill>
              </a:rPr>
              <a:t>виховання</a:t>
            </a:r>
            <a:endParaRPr sz="40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9535" y="877703"/>
            <a:ext cx="514204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2400" dirty="0" err="1">
                <a:solidFill>
                  <a:srgbClr val="404040"/>
                </a:solidFill>
              </a:rPr>
              <a:t>Очікувані</a:t>
            </a:r>
            <a:r>
              <a:rPr sz="2400" dirty="0">
                <a:solidFill>
                  <a:srgbClr val="404040"/>
                </a:solidFill>
              </a:rPr>
              <a:t> </a:t>
            </a:r>
            <a:r>
              <a:rPr sz="2400" dirty="0" err="1">
                <a:solidFill>
                  <a:srgbClr val="404040"/>
                </a:solidFill>
              </a:rPr>
              <a:t>результати</a:t>
            </a:r>
            <a:r>
              <a:rPr sz="2400" dirty="0">
                <a:solidFill>
                  <a:srgbClr val="404040"/>
                </a:solidFill>
              </a:rPr>
              <a:t>, </a:t>
            </a:r>
            <a:r>
              <a:rPr sz="2400" dirty="0" err="1">
                <a:solidFill>
                  <a:srgbClr val="404040"/>
                </a:solidFill>
              </a:rPr>
              <a:t>компетентності</a:t>
            </a:r>
            <a:r>
              <a:rPr sz="2400" dirty="0">
                <a:solidFill>
                  <a:srgbClr val="404040"/>
                </a:solidFill>
              </a:rPr>
              <a:t>.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461411" y="1723685"/>
            <a:ext cx="78204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Очікуємо: сформувати </a:t>
            </a:r>
            <a:r>
              <a:rPr lang="uk-UA" dirty="0"/>
              <a:t>гармонійно </a:t>
            </a:r>
            <a:r>
              <a:rPr lang="uk-UA" dirty="0" smtClean="0"/>
              <a:t>розвинену, </a:t>
            </a:r>
            <a:r>
              <a:rPr lang="uk-UA" dirty="0"/>
              <a:t>патріотично </a:t>
            </a:r>
            <a:r>
              <a:rPr lang="uk-UA" dirty="0" smtClean="0"/>
              <a:t>налаштовану </a:t>
            </a:r>
            <a:r>
              <a:rPr lang="uk-UA" dirty="0"/>
              <a:t>особистості з активною життєвою позицією, </a:t>
            </a:r>
            <a:r>
              <a:rPr lang="uk-UA" dirty="0" smtClean="0"/>
              <a:t>здатну </a:t>
            </a:r>
            <a:r>
              <a:rPr lang="uk-UA" dirty="0"/>
              <a:t>до критичного мислення, співпраці та відповідального вибору.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461411" y="3183880"/>
            <a:ext cx="755033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Ключові компетентності, що формуються</a:t>
            </a:r>
            <a:r>
              <a:rPr lang="uk-UA" b="1" dirty="0" smtClean="0"/>
              <a:t>:</a:t>
            </a:r>
          </a:p>
          <a:p>
            <a:endParaRPr lang="uk-UA" b="1" dirty="0"/>
          </a:p>
          <a:p>
            <a:pPr>
              <a:buFont typeface="Arial" panose="020B0604020202020204" pitchFamily="34" charset="0"/>
              <a:buChar char="•"/>
            </a:pPr>
            <a:r>
              <a:rPr lang="uk-UA" b="1" dirty="0"/>
              <a:t>Соціальна та громадянська</a:t>
            </a:r>
            <a:r>
              <a:rPr lang="uk-UA" dirty="0"/>
              <a:t> — відповідальність, участь у спільнотах;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b="1" dirty="0"/>
              <a:t>Спілкування державною мовою</a:t>
            </a:r>
            <a:r>
              <a:rPr lang="uk-UA" dirty="0"/>
              <a:t> — чітке та доречне висловлення думок;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b="1" dirty="0"/>
              <a:t>Ініціативність та підприємливість</a:t>
            </a:r>
            <a:r>
              <a:rPr lang="uk-UA" dirty="0"/>
              <a:t> — здатність до ініціатив, </a:t>
            </a:r>
            <a:r>
              <a:rPr lang="uk-UA" dirty="0" err="1"/>
              <a:t>проєктна</a:t>
            </a:r>
            <a:r>
              <a:rPr lang="uk-UA" dirty="0"/>
              <a:t> діяльність;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b="1" dirty="0"/>
              <a:t>Здатність до навчання впродовж життя</a:t>
            </a:r>
            <a:r>
              <a:rPr lang="uk-UA" dirty="0"/>
              <a:t> — самоаналіз, рефлексія;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b="1" dirty="0"/>
              <a:t>Культурна компетентність</a:t>
            </a:r>
            <a:r>
              <a:rPr lang="uk-UA" dirty="0"/>
              <a:t> — повага до національної ідентичності та культурного різноманіття.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73779" y="0"/>
            <a:ext cx="479644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4000" b="1" dirty="0">
                <a:solidFill>
                  <a:srgbClr val="000000"/>
                </a:solidFill>
              </a:rPr>
              <a:t>Ч – </a:t>
            </a:r>
            <a:r>
              <a:rPr sz="4000" b="1" dirty="0" err="1">
                <a:solidFill>
                  <a:srgbClr val="000000"/>
                </a:solidFill>
              </a:rPr>
              <a:t>Чіткість</a:t>
            </a:r>
            <a:r>
              <a:rPr sz="4000" b="1" dirty="0">
                <a:solidFill>
                  <a:srgbClr val="000000"/>
                </a:solidFill>
              </a:rPr>
              <a:t> </a:t>
            </a:r>
            <a:r>
              <a:rPr sz="4000" b="1" dirty="0" err="1">
                <a:solidFill>
                  <a:srgbClr val="000000"/>
                </a:solidFill>
              </a:rPr>
              <a:t>критеріїв</a:t>
            </a:r>
            <a:endParaRPr sz="40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3855" y="681760"/>
            <a:ext cx="517628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2400" dirty="0" err="1">
                <a:solidFill>
                  <a:srgbClr val="404040"/>
                </a:solidFill>
              </a:rPr>
              <a:t>Критерії</a:t>
            </a:r>
            <a:r>
              <a:rPr sz="2400" dirty="0">
                <a:solidFill>
                  <a:srgbClr val="404040"/>
                </a:solidFill>
              </a:rPr>
              <a:t> </a:t>
            </a:r>
            <a:r>
              <a:rPr sz="2400" dirty="0" err="1">
                <a:solidFill>
                  <a:srgbClr val="404040"/>
                </a:solidFill>
              </a:rPr>
              <a:t>оцінювання</a:t>
            </a:r>
            <a:r>
              <a:rPr sz="2400" dirty="0">
                <a:solidFill>
                  <a:srgbClr val="404040"/>
                </a:solidFill>
              </a:rPr>
              <a:t> </a:t>
            </a:r>
            <a:r>
              <a:rPr sz="2400" dirty="0" err="1">
                <a:solidFill>
                  <a:srgbClr val="404040"/>
                </a:solidFill>
              </a:rPr>
              <a:t>виховної</a:t>
            </a:r>
            <a:r>
              <a:rPr sz="2400" dirty="0">
                <a:solidFill>
                  <a:srgbClr val="404040"/>
                </a:solidFill>
              </a:rPr>
              <a:t> </a:t>
            </a:r>
            <a:r>
              <a:rPr sz="2400" dirty="0" err="1">
                <a:solidFill>
                  <a:srgbClr val="404040"/>
                </a:solidFill>
              </a:rPr>
              <a:t>роботи</a:t>
            </a:r>
            <a:r>
              <a:rPr sz="2400" dirty="0">
                <a:solidFill>
                  <a:srgbClr val="404040"/>
                </a:solidFill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036" y="1946301"/>
            <a:ext cx="7802064" cy="436305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51153" y="104503"/>
            <a:ext cx="244169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4000" b="1" dirty="0">
                <a:solidFill>
                  <a:srgbClr val="000000"/>
                </a:solidFill>
              </a:rPr>
              <a:t>А – </a:t>
            </a:r>
            <a:r>
              <a:rPr sz="4000" b="1" dirty="0" err="1">
                <a:solidFill>
                  <a:srgbClr val="000000"/>
                </a:solidFill>
              </a:rPr>
              <a:t>Аналіз</a:t>
            </a:r>
            <a:endParaRPr sz="40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8640" y="812389"/>
            <a:ext cx="8229600" cy="1371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2400" dirty="0" err="1">
                <a:solidFill>
                  <a:srgbClr val="404040"/>
                </a:solidFill>
              </a:rPr>
              <a:t>Результати</a:t>
            </a:r>
            <a:r>
              <a:rPr sz="2400" dirty="0">
                <a:solidFill>
                  <a:srgbClr val="404040"/>
                </a:solidFill>
              </a:rPr>
              <a:t> </a:t>
            </a:r>
            <a:r>
              <a:rPr sz="2400" dirty="0" err="1">
                <a:solidFill>
                  <a:srgbClr val="404040"/>
                </a:solidFill>
              </a:rPr>
              <a:t>моніторингу</a:t>
            </a:r>
            <a:r>
              <a:rPr sz="2400" dirty="0">
                <a:solidFill>
                  <a:srgbClr val="404040"/>
                </a:solidFill>
              </a:rPr>
              <a:t> </a:t>
            </a:r>
            <a:r>
              <a:rPr sz="2400" dirty="0" err="1">
                <a:solidFill>
                  <a:srgbClr val="404040"/>
                </a:solidFill>
              </a:rPr>
              <a:t>виховної</a:t>
            </a:r>
            <a:r>
              <a:rPr sz="2400" dirty="0">
                <a:solidFill>
                  <a:srgbClr val="404040"/>
                </a:solidFill>
              </a:rPr>
              <a:t> </a:t>
            </a:r>
            <a:r>
              <a:rPr sz="2400" dirty="0" err="1">
                <a:solidFill>
                  <a:srgbClr val="404040"/>
                </a:solidFill>
              </a:rPr>
              <a:t>роботи</a:t>
            </a:r>
            <a:r>
              <a:rPr sz="2400" dirty="0">
                <a:solidFill>
                  <a:srgbClr val="404040"/>
                </a:solidFill>
              </a:rPr>
              <a:t>, </a:t>
            </a:r>
            <a:r>
              <a:rPr sz="2400" dirty="0" err="1">
                <a:solidFill>
                  <a:srgbClr val="404040"/>
                </a:solidFill>
              </a:rPr>
              <a:t>участі</a:t>
            </a:r>
            <a:r>
              <a:rPr sz="2400" dirty="0">
                <a:solidFill>
                  <a:srgbClr val="404040"/>
                </a:solidFill>
              </a:rPr>
              <a:t> </a:t>
            </a:r>
            <a:r>
              <a:rPr sz="2400" dirty="0" err="1">
                <a:solidFill>
                  <a:srgbClr val="404040"/>
                </a:solidFill>
              </a:rPr>
              <a:t>учнів</a:t>
            </a:r>
            <a:r>
              <a:rPr sz="2400" dirty="0">
                <a:solidFill>
                  <a:srgbClr val="404040"/>
                </a:solidFill>
              </a:rPr>
              <a:t> у </a:t>
            </a:r>
            <a:r>
              <a:rPr sz="2400" dirty="0" err="1">
                <a:solidFill>
                  <a:srgbClr val="404040"/>
                </a:solidFill>
              </a:rPr>
              <a:t>заходах</a:t>
            </a:r>
            <a:r>
              <a:rPr sz="2400" dirty="0">
                <a:solidFill>
                  <a:srgbClr val="404040"/>
                </a:solidFill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707" y="3313422"/>
            <a:ext cx="7223760" cy="354457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425" y="1376168"/>
            <a:ext cx="3839111" cy="22196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964" y="1287568"/>
            <a:ext cx="4342785" cy="239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793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28007" y="144350"/>
            <a:ext cx="528798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4000" b="1" dirty="0">
                <a:solidFill>
                  <a:srgbClr val="000000"/>
                </a:solidFill>
              </a:rPr>
              <a:t>Ш – </a:t>
            </a:r>
            <a:r>
              <a:rPr sz="4000" b="1" dirty="0" err="1">
                <a:solidFill>
                  <a:srgbClr val="000000"/>
                </a:solidFill>
              </a:rPr>
              <a:t>Шкільна</a:t>
            </a:r>
            <a:r>
              <a:rPr sz="4000" b="1" dirty="0">
                <a:solidFill>
                  <a:srgbClr val="000000"/>
                </a:solidFill>
              </a:rPr>
              <a:t> </a:t>
            </a:r>
            <a:r>
              <a:rPr sz="4000" b="1" dirty="0" err="1">
                <a:solidFill>
                  <a:srgbClr val="000000"/>
                </a:solidFill>
              </a:rPr>
              <a:t>спільнота</a:t>
            </a:r>
            <a:endParaRPr sz="40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76948" y="981094"/>
            <a:ext cx="459010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2400" dirty="0" err="1">
                <a:solidFill>
                  <a:srgbClr val="404040"/>
                </a:solidFill>
              </a:rPr>
              <a:t>Співпраця</a:t>
            </a:r>
            <a:r>
              <a:rPr sz="2400" dirty="0">
                <a:solidFill>
                  <a:srgbClr val="404040"/>
                </a:solidFill>
              </a:rPr>
              <a:t> </a:t>
            </a:r>
            <a:r>
              <a:rPr sz="2400" dirty="0" err="1">
                <a:solidFill>
                  <a:srgbClr val="404040"/>
                </a:solidFill>
              </a:rPr>
              <a:t>всіх</a:t>
            </a:r>
            <a:r>
              <a:rPr sz="2400" dirty="0">
                <a:solidFill>
                  <a:srgbClr val="404040"/>
                </a:solidFill>
              </a:rPr>
              <a:t> </a:t>
            </a:r>
            <a:r>
              <a:rPr sz="2400" dirty="0" err="1">
                <a:solidFill>
                  <a:srgbClr val="404040"/>
                </a:solidFill>
              </a:rPr>
              <a:t>учасників</a:t>
            </a:r>
            <a:r>
              <a:rPr sz="2400" dirty="0">
                <a:solidFill>
                  <a:srgbClr val="404040"/>
                </a:solidFill>
              </a:rPr>
              <a:t> </a:t>
            </a:r>
            <a:r>
              <a:rPr sz="2400" dirty="0" err="1">
                <a:solidFill>
                  <a:srgbClr val="404040"/>
                </a:solidFill>
              </a:rPr>
              <a:t>процесу</a:t>
            </a:r>
            <a:r>
              <a:rPr sz="2400" dirty="0">
                <a:solidFill>
                  <a:srgbClr val="404040"/>
                </a:solidFill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91" y="1664263"/>
            <a:ext cx="3637900" cy="21442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749" y="2195253"/>
            <a:ext cx="4580870" cy="32265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775" y="4156630"/>
            <a:ext cx="4406294" cy="253029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03955" y="195943"/>
            <a:ext cx="540635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4000" b="1" dirty="0">
                <a:solidFill>
                  <a:srgbClr val="000000"/>
                </a:solidFill>
              </a:rPr>
              <a:t>Щ – </a:t>
            </a:r>
            <a:r>
              <a:rPr sz="4000" b="1" dirty="0" err="1">
                <a:solidFill>
                  <a:srgbClr val="000000"/>
                </a:solidFill>
              </a:rPr>
              <a:t>Щоденна</a:t>
            </a:r>
            <a:r>
              <a:rPr sz="4000" b="1" dirty="0">
                <a:solidFill>
                  <a:srgbClr val="000000"/>
                </a:solidFill>
              </a:rPr>
              <a:t> </a:t>
            </a:r>
            <a:r>
              <a:rPr sz="4000" b="1" dirty="0" err="1">
                <a:solidFill>
                  <a:srgbClr val="000000"/>
                </a:solidFill>
              </a:rPr>
              <a:t>практика</a:t>
            </a:r>
            <a:endParaRPr sz="40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27113" y="903829"/>
            <a:ext cx="408977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2400">
                <a:solidFill>
                  <a:srgbClr val="404040"/>
                </a:solidFill>
              </a:rPr>
              <a:t>Повсякденна культура школи.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13" y="1377008"/>
            <a:ext cx="3372321" cy="24577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2392" y="1329735"/>
            <a:ext cx="4817465" cy="35574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46315"/>
            <a:ext cx="5088254" cy="29384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5115" y="4515001"/>
            <a:ext cx="3524742" cy="217200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94875" y="13063"/>
            <a:ext cx="6154249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4000" b="1" dirty="0">
                <a:solidFill>
                  <a:srgbClr val="000000"/>
                </a:solidFill>
              </a:rPr>
              <a:t>Ю – </a:t>
            </a:r>
            <a:r>
              <a:rPr sz="4000" b="1" dirty="0" err="1">
                <a:solidFill>
                  <a:srgbClr val="000000"/>
                </a:solidFill>
              </a:rPr>
              <a:t>Юридична</a:t>
            </a:r>
            <a:r>
              <a:rPr sz="4000" b="1" dirty="0">
                <a:solidFill>
                  <a:srgbClr val="000000"/>
                </a:solidFill>
              </a:rPr>
              <a:t> </a:t>
            </a:r>
            <a:r>
              <a:rPr sz="4000" b="1" dirty="0" err="1">
                <a:solidFill>
                  <a:srgbClr val="000000"/>
                </a:solidFill>
              </a:rPr>
              <a:t>обізнаність</a:t>
            </a:r>
            <a:endParaRPr sz="40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23151" y="658236"/>
            <a:ext cx="329769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2400" dirty="0" err="1">
                <a:solidFill>
                  <a:srgbClr val="404040"/>
                </a:solidFill>
              </a:rPr>
              <a:t>Права</a:t>
            </a:r>
            <a:r>
              <a:rPr sz="2400" dirty="0">
                <a:solidFill>
                  <a:srgbClr val="404040"/>
                </a:solidFill>
              </a:rPr>
              <a:t> і </a:t>
            </a:r>
            <a:r>
              <a:rPr sz="2400" dirty="0" err="1">
                <a:solidFill>
                  <a:srgbClr val="404040"/>
                </a:solidFill>
              </a:rPr>
              <a:t>обов’язки</a:t>
            </a:r>
            <a:r>
              <a:rPr sz="2400" dirty="0">
                <a:solidFill>
                  <a:srgbClr val="404040"/>
                </a:solidFill>
              </a:rPr>
              <a:t> </a:t>
            </a:r>
            <a:r>
              <a:rPr sz="2400" dirty="0" err="1">
                <a:solidFill>
                  <a:srgbClr val="404040"/>
                </a:solidFill>
              </a:rPr>
              <a:t>учнів</a:t>
            </a:r>
            <a:r>
              <a:rPr sz="2400" dirty="0">
                <a:solidFill>
                  <a:srgbClr val="404040"/>
                </a:solidFill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30" y="1569584"/>
            <a:ext cx="3315163" cy="48774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193" y="1248557"/>
            <a:ext cx="5119799" cy="26311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8421" y="4008324"/>
            <a:ext cx="2400635" cy="24101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0285" y="3994481"/>
            <a:ext cx="2036707" cy="2704834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6400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4000" b="1">
                <a:solidFill>
                  <a:srgbClr val="000000"/>
                </a:solidFill>
              </a:rPr>
              <a:t>Я – Я – особистість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645920"/>
            <a:ext cx="8229600" cy="1371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2400">
                <a:solidFill>
                  <a:srgbClr val="404040"/>
                </a:solidFill>
              </a:rPr>
              <a:t>Самоповага, впевненість, розвиток.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31720"/>
            <a:ext cx="4276047" cy="39162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247" y="428280"/>
            <a:ext cx="3586886" cy="24352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2881" y="2934348"/>
            <a:ext cx="2654024" cy="3923652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744581" y="204633"/>
            <a:ext cx="765483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chemeClr val="tx2"/>
                </a:solidFill>
              </a:rPr>
              <a:t>Організація</a:t>
            </a:r>
            <a:r>
              <a:rPr lang="ru-RU" sz="2800" dirty="0">
                <a:solidFill>
                  <a:schemeClr val="tx2"/>
                </a:solidFill>
              </a:rPr>
              <a:t> </a:t>
            </a:r>
            <a:r>
              <a:rPr lang="ru-RU" sz="2800" dirty="0" err="1">
                <a:solidFill>
                  <a:schemeClr val="tx2"/>
                </a:solidFill>
              </a:rPr>
              <a:t>виховної</a:t>
            </a:r>
            <a:r>
              <a:rPr lang="ru-RU" sz="2800" dirty="0">
                <a:solidFill>
                  <a:schemeClr val="tx2"/>
                </a:solidFill>
              </a:rPr>
              <a:t> </a:t>
            </a:r>
            <a:r>
              <a:rPr lang="ru-RU" sz="2800" dirty="0" err="1">
                <a:solidFill>
                  <a:schemeClr val="tx2"/>
                </a:solidFill>
              </a:rPr>
              <a:t>роботи</a:t>
            </a:r>
            <a:r>
              <a:rPr lang="ru-RU" sz="2800" dirty="0">
                <a:solidFill>
                  <a:schemeClr val="tx2"/>
                </a:solidFill>
              </a:rPr>
              <a:t> — </a:t>
            </a:r>
            <a:r>
              <a:rPr lang="ru-RU" sz="2800" dirty="0" err="1">
                <a:solidFill>
                  <a:schemeClr val="tx2"/>
                </a:solidFill>
              </a:rPr>
              <a:t>це</a:t>
            </a:r>
            <a:r>
              <a:rPr lang="ru-RU" sz="2800" dirty="0">
                <a:solidFill>
                  <a:schemeClr val="tx2"/>
                </a:solidFill>
              </a:rPr>
              <a:t> </a:t>
            </a:r>
            <a:r>
              <a:rPr lang="ru-RU" sz="2800" dirty="0" err="1">
                <a:solidFill>
                  <a:schemeClr val="tx2"/>
                </a:solidFill>
              </a:rPr>
              <a:t>мистецтво</a:t>
            </a:r>
            <a:r>
              <a:rPr lang="ru-RU" sz="2800" dirty="0">
                <a:solidFill>
                  <a:schemeClr val="tx2"/>
                </a:solidFill>
              </a:rPr>
              <a:t> </a:t>
            </a:r>
            <a:r>
              <a:rPr lang="ru-RU" sz="2800" dirty="0" err="1">
                <a:solidFill>
                  <a:schemeClr val="tx2"/>
                </a:solidFill>
              </a:rPr>
              <a:t>виглядати</a:t>
            </a:r>
            <a:r>
              <a:rPr lang="ru-RU" sz="2800" dirty="0">
                <a:solidFill>
                  <a:schemeClr val="tx2"/>
                </a:solidFill>
              </a:rPr>
              <a:t> </a:t>
            </a:r>
            <a:r>
              <a:rPr lang="ru-RU" sz="2800" dirty="0" err="1">
                <a:solidFill>
                  <a:schemeClr val="tx2"/>
                </a:solidFill>
              </a:rPr>
              <a:t>спокійно</a:t>
            </a:r>
            <a:r>
              <a:rPr lang="ru-RU" sz="2800" dirty="0">
                <a:solidFill>
                  <a:schemeClr val="tx2"/>
                </a:solidFill>
              </a:rPr>
              <a:t>, коли все </a:t>
            </a:r>
            <a:r>
              <a:rPr lang="ru-RU" sz="2800" dirty="0" smtClean="0">
                <a:solidFill>
                  <a:schemeClr val="tx2"/>
                </a:solidFill>
              </a:rPr>
              <a:t>«</a:t>
            </a:r>
            <a:r>
              <a:rPr lang="ru-RU" sz="2800" dirty="0" err="1" smtClean="0">
                <a:solidFill>
                  <a:schemeClr val="tx2"/>
                </a:solidFill>
              </a:rPr>
              <a:t>горить</a:t>
            </a:r>
            <a:r>
              <a:rPr lang="ru-RU" sz="2800" dirty="0" smtClean="0">
                <a:solidFill>
                  <a:schemeClr val="tx2"/>
                </a:solidFill>
              </a:rPr>
              <a:t>», </a:t>
            </a:r>
            <a:r>
              <a:rPr lang="ru-RU" sz="2800" dirty="0">
                <a:solidFill>
                  <a:schemeClr val="tx2"/>
                </a:solidFill>
              </a:rPr>
              <a:t>а </a:t>
            </a:r>
            <a:r>
              <a:rPr lang="ru-RU" sz="2800" dirty="0" err="1">
                <a:solidFill>
                  <a:schemeClr val="tx2"/>
                </a:solidFill>
              </a:rPr>
              <a:t>ти</a:t>
            </a:r>
            <a:r>
              <a:rPr lang="ru-RU" sz="2800" dirty="0">
                <a:solidFill>
                  <a:schemeClr val="tx2"/>
                </a:solidFill>
              </a:rPr>
              <a:t> </a:t>
            </a:r>
            <a:r>
              <a:rPr lang="ru-RU" sz="2800" dirty="0" err="1">
                <a:solidFill>
                  <a:schemeClr val="tx2"/>
                </a:solidFill>
              </a:rPr>
              <a:t>ще</a:t>
            </a:r>
            <a:r>
              <a:rPr lang="ru-RU" sz="2800" dirty="0">
                <a:solidFill>
                  <a:schemeClr val="tx2"/>
                </a:solidFill>
              </a:rPr>
              <a:t> й </a:t>
            </a:r>
            <a:r>
              <a:rPr lang="ru-RU" sz="2800" dirty="0" err="1">
                <a:solidFill>
                  <a:schemeClr val="tx2"/>
                </a:solidFill>
              </a:rPr>
              <a:t>встигаєш</a:t>
            </a:r>
            <a:r>
              <a:rPr lang="ru-RU" sz="2800" dirty="0">
                <a:solidFill>
                  <a:schemeClr val="tx2"/>
                </a:solidFill>
              </a:rPr>
              <a:t> </a:t>
            </a:r>
            <a:r>
              <a:rPr lang="ru-RU" sz="2800" dirty="0" err="1">
                <a:solidFill>
                  <a:schemeClr val="tx2"/>
                </a:solidFill>
              </a:rPr>
              <a:t>робити</a:t>
            </a:r>
            <a:r>
              <a:rPr lang="ru-RU" sz="2800" dirty="0">
                <a:solidFill>
                  <a:schemeClr val="tx2"/>
                </a:solidFill>
              </a:rPr>
              <a:t> фото для </a:t>
            </a:r>
            <a:r>
              <a:rPr lang="ru-RU" sz="2800" dirty="0" err="1" smtClean="0">
                <a:solidFill>
                  <a:schemeClr val="tx2"/>
                </a:solidFill>
              </a:rPr>
              <a:t>звіту</a:t>
            </a:r>
            <a:r>
              <a:rPr lang="ru-RU" sz="2800" dirty="0" smtClean="0">
                <a:solidFill>
                  <a:schemeClr val="tx2"/>
                </a:solidFill>
              </a:rPr>
              <a:t> </a:t>
            </a:r>
            <a:r>
              <a:rPr lang="ru-RU" sz="2800" dirty="0" smtClean="0">
                <a:solidFill>
                  <a:schemeClr val="tx2"/>
                </a:solidFill>
                <a:sym typeface="Wingdings" panose="05000000000000000000" pitchFamily="2" charset="2"/>
              </a:rPr>
              <a:t></a:t>
            </a:r>
            <a:endParaRPr lang="uk-UA" sz="2800" dirty="0">
              <a:solidFill>
                <a:schemeClr val="tx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036" y="2052445"/>
            <a:ext cx="4898907" cy="473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770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96527" y="0"/>
            <a:ext cx="275094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4000" b="1" dirty="0">
                <a:solidFill>
                  <a:srgbClr val="000000"/>
                </a:solidFill>
              </a:rPr>
              <a:t>Б – </a:t>
            </a:r>
            <a:r>
              <a:rPr sz="4000" b="1" dirty="0" err="1">
                <a:solidFill>
                  <a:srgbClr val="000000"/>
                </a:solidFill>
              </a:rPr>
              <a:t>Безпека</a:t>
            </a:r>
            <a:endParaRPr sz="40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0556" y="442919"/>
            <a:ext cx="671299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2400" dirty="0" err="1">
                <a:solidFill>
                  <a:srgbClr val="404040"/>
                </a:solidFill>
              </a:rPr>
              <a:t>Булінг</a:t>
            </a:r>
            <a:r>
              <a:rPr sz="2400" dirty="0">
                <a:solidFill>
                  <a:srgbClr val="404040"/>
                </a:solidFill>
              </a:rPr>
              <a:t>, </a:t>
            </a:r>
            <a:r>
              <a:rPr sz="2400" dirty="0" err="1">
                <a:solidFill>
                  <a:srgbClr val="404040"/>
                </a:solidFill>
              </a:rPr>
              <a:t>насильство</a:t>
            </a:r>
            <a:r>
              <a:rPr sz="2400" dirty="0">
                <a:solidFill>
                  <a:srgbClr val="404040"/>
                </a:solidFill>
              </a:rPr>
              <a:t>, </a:t>
            </a:r>
            <a:r>
              <a:rPr sz="2400" dirty="0" err="1">
                <a:solidFill>
                  <a:srgbClr val="404040"/>
                </a:solidFill>
              </a:rPr>
              <a:t>безпечне</a:t>
            </a:r>
            <a:r>
              <a:rPr sz="2400" dirty="0">
                <a:solidFill>
                  <a:srgbClr val="404040"/>
                </a:solidFill>
              </a:rPr>
              <a:t> </a:t>
            </a:r>
            <a:r>
              <a:rPr sz="2400" dirty="0" err="1">
                <a:solidFill>
                  <a:srgbClr val="404040"/>
                </a:solidFill>
              </a:rPr>
              <a:t>освітнє</a:t>
            </a:r>
            <a:r>
              <a:rPr sz="2400" dirty="0">
                <a:solidFill>
                  <a:srgbClr val="404040"/>
                </a:solidFill>
              </a:rPr>
              <a:t> </a:t>
            </a:r>
            <a:r>
              <a:rPr sz="2400" dirty="0" err="1">
                <a:solidFill>
                  <a:srgbClr val="404040"/>
                </a:solidFill>
              </a:rPr>
              <a:t>середовище</a:t>
            </a:r>
            <a:r>
              <a:rPr sz="2400" dirty="0">
                <a:solidFill>
                  <a:srgbClr val="404040"/>
                </a:solidFill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17" y="904584"/>
            <a:ext cx="2676899" cy="35819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310" y="1101822"/>
            <a:ext cx="4229690" cy="55633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0182" y="3195748"/>
            <a:ext cx="3700662" cy="32585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21720"/>
            <a:ext cx="3486702" cy="176665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4592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000000"/>
                </a:solidFill>
              </a:rPr>
              <a:t>В – </a:t>
            </a:r>
            <a:r>
              <a:rPr sz="4000" b="1" dirty="0" err="1">
                <a:solidFill>
                  <a:srgbClr val="000000"/>
                </a:solidFill>
              </a:rPr>
              <a:t>Виховна</a:t>
            </a:r>
            <a:r>
              <a:rPr sz="4000" b="1" dirty="0">
                <a:solidFill>
                  <a:srgbClr val="000000"/>
                </a:solidFill>
              </a:rPr>
              <a:t> </a:t>
            </a:r>
            <a:r>
              <a:rPr sz="4000" b="1" dirty="0" err="1">
                <a:solidFill>
                  <a:srgbClr val="000000"/>
                </a:solidFill>
              </a:rPr>
              <a:t>діяльність</a:t>
            </a:r>
            <a:endParaRPr sz="40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6103" y="809897"/>
            <a:ext cx="8229600" cy="1371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2400" dirty="0" err="1">
                <a:solidFill>
                  <a:srgbClr val="404040"/>
                </a:solidFill>
              </a:rPr>
              <a:t>Система</a:t>
            </a:r>
            <a:r>
              <a:rPr sz="2400" dirty="0">
                <a:solidFill>
                  <a:srgbClr val="404040"/>
                </a:solidFill>
              </a:rPr>
              <a:t> </a:t>
            </a:r>
            <a:r>
              <a:rPr sz="2400" dirty="0" err="1">
                <a:solidFill>
                  <a:srgbClr val="404040"/>
                </a:solidFill>
              </a:rPr>
              <a:t>виховної</a:t>
            </a:r>
            <a:r>
              <a:rPr sz="2400" dirty="0">
                <a:solidFill>
                  <a:srgbClr val="404040"/>
                </a:solidFill>
              </a:rPr>
              <a:t> </a:t>
            </a:r>
            <a:r>
              <a:rPr sz="2400" dirty="0" err="1">
                <a:solidFill>
                  <a:srgbClr val="404040"/>
                </a:solidFill>
              </a:rPr>
              <a:t>роботи</a:t>
            </a:r>
            <a:r>
              <a:rPr sz="2400" dirty="0">
                <a:solidFill>
                  <a:srgbClr val="404040"/>
                </a:solidFill>
              </a:rPr>
              <a:t>, </a:t>
            </a:r>
            <a:r>
              <a:rPr sz="2400" dirty="0" err="1">
                <a:solidFill>
                  <a:srgbClr val="404040"/>
                </a:solidFill>
              </a:rPr>
              <a:t>реалізація</a:t>
            </a:r>
            <a:r>
              <a:rPr sz="2400" dirty="0">
                <a:solidFill>
                  <a:srgbClr val="404040"/>
                </a:solidFill>
              </a:rPr>
              <a:t> </a:t>
            </a:r>
            <a:r>
              <a:rPr sz="2400" dirty="0" err="1">
                <a:solidFill>
                  <a:srgbClr val="404040"/>
                </a:solidFill>
              </a:rPr>
              <a:t>програм</a:t>
            </a:r>
            <a:r>
              <a:rPr sz="2400" dirty="0">
                <a:solidFill>
                  <a:srgbClr val="404040"/>
                </a:solidFill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18" y="1351782"/>
            <a:ext cx="7678222" cy="550621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23468" y="286137"/>
            <a:ext cx="589706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4000" b="1" dirty="0">
                <a:solidFill>
                  <a:srgbClr val="000000"/>
                </a:solidFill>
              </a:rPr>
              <a:t>Г – </a:t>
            </a:r>
            <a:r>
              <a:rPr sz="4000" b="1" dirty="0" err="1">
                <a:solidFill>
                  <a:srgbClr val="000000"/>
                </a:solidFill>
              </a:rPr>
              <a:t>Громадянська</a:t>
            </a:r>
            <a:r>
              <a:rPr sz="4000" b="1" dirty="0">
                <a:solidFill>
                  <a:srgbClr val="000000"/>
                </a:solidFill>
              </a:rPr>
              <a:t> </a:t>
            </a:r>
            <a:r>
              <a:rPr sz="4000" b="1" dirty="0" err="1">
                <a:solidFill>
                  <a:srgbClr val="000000"/>
                </a:solidFill>
              </a:rPr>
              <a:t>позиція</a:t>
            </a:r>
            <a:endParaRPr sz="40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59105" y="934451"/>
            <a:ext cx="522579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2400" dirty="0" err="1">
                <a:solidFill>
                  <a:srgbClr val="404040"/>
                </a:solidFill>
              </a:rPr>
              <a:t>Патріотичне</a:t>
            </a:r>
            <a:r>
              <a:rPr sz="2400" dirty="0">
                <a:solidFill>
                  <a:srgbClr val="404040"/>
                </a:solidFill>
              </a:rPr>
              <a:t> </a:t>
            </a:r>
            <a:r>
              <a:rPr sz="2400" dirty="0" err="1">
                <a:solidFill>
                  <a:srgbClr val="404040"/>
                </a:solidFill>
              </a:rPr>
              <a:t>виховання</a:t>
            </a:r>
            <a:r>
              <a:rPr sz="2400" dirty="0">
                <a:solidFill>
                  <a:srgbClr val="404040"/>
                </a:solidFill>
              </a:rPr>
              <a:t>, </a:t>
            </a:r>
            <a:r>
              <a:rPr sz="2400" dirty="0" err="1">
                <a:solidFill>
                  <a:srgbClr val="404040"/>
                </a:solidFill>
              </a:rPr>
              <a:t>волонтерство</a:t>
            </a:r>
            <a:r>
              <a:rPr sz="2400" dirty="0">
                <a:solidFill>
                  <a:srgbClr val="404040"/>
                </a:solidFill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6116"/>
            <a:ext cx="5035988" cy="31903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309" y="3927888"/>
            <a:ext cx="4549966" cy="29301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412" y="4258642"/>
            <a:ext cx="2389309" cy="25993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1625" y="1354364"/>
            <a:ext cx="3319800" cy="261527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62526" y="286137"/>
            <a:ext cx="481894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4000" b="1" dirty="0">
                <a:solidFill>
                  <a:srgbClr val="000000"/>
                </a:solidFill>
              </a:rPr>
              <a:t>Ґ – </a:t>
            </a:r>
            <a:r>
              <a:rPr sz="4000" b="1" dirty="0" err="1">
                <a:solidFill>
                  <a:srgbClr val="000000"/>
                </a:solidFill>
              </a:rPr>
              <a:t>Ґендерна</a:t>
            </a:r>
            <a:r>
              <a:rPr sz="4000" b="1" dirty="0">
                <a:solidFill>
                  <a:srgbClr val="000000"/>
                </a:solidFill>
              </a:rPr>
              <a:t> </a:t>
            </a:r>
            <a:r>
              <a:rPr sz="4000" b="1" dirty="0" err="1">
                <a:solidFill>
                  <a:srgbClr val="000000"/>
                </a:solidFill>
              </a:rPr>
              <a:t>рівність</a:t>
            </a:r>
            <a:endParaRPr sz="40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57699" y="994023"/>
            <a:ext cx="442377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2400" dirty="0" err="1">
                <a:solidFill>
                  <a:srgbClr val="404040"/>
                </a:solidFill>
              </a:rPr>
              <a:t>Рівні</a:t>
            </a:r>
            <a:r>
              <a:rPr sz="2400" dirty="0">
                <a:solidFill>
                  <a:srgbClr val="404040"/>
                </a:solidFill>
              </a:rPr>
              <a:t> </a:t>
            </a:r>
            <a:r>
              <a:rPr sz="2400" dirty="0" err="1">
                <a:solidFill>
                  <a:srgbClr val="404040"/>
                </a:solidFill>
              </a:rPr>
              <a:t>можливості</a:t>
            </a:r>
            <a:r>
              <a:rPr sz="2400" dirty="0">
                <a:solidFill>
                  <a:srgbClr val="404040"/>
                </a:solidFill>
              </a:rPr>
              <a:t>, </a:t>
            </a:r>
            <a:r>
              <a:rPr sz="2400" dirty="0" err="1">
                <a:solidFill>
                  <a:srgbClr val="404040"/>
                </a:solidFill>
              </a:rPr>
              <a:t>толерантність</a:t>
            </a:r>
            <a:r>
              <a:rPr sz="2400" dirty="0">
                <a:solidFill>
                  <a:srgbClr val="404040"/>
                </a:solidFill>
              </a:rPr>
              <a:t>.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352697" y="1716375"/>
            <a:ext cx="8686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Що </a:t>
            </a:r>
            <a:r>
              <a:rPr lang="uk-UA" b="1" dirty="0"/>
              <a:t>ми розуміємо під </a:t>
            </a:r>
            <a:r>
              <a:rPr lang="uk-UA" b="1" dirty="0" smtClean="0"/>
              <a:t>ґендерною </a:t>
            </a:r>
            <a:r>
              <a:rPr lang="uk-UA" b="1" dirty="0"/>
              <a:t>рівністю:</a:t>
            </a:r>
            <a:endParaRPr lang="uk-UA" dirty="0"/>
          </a:p>
          <a:p>
            <a:pPr>
              <a:buFont typeface="Arial" panose="020B0604020202020204" pitchFamily="34" charset="0"/>
              <a:buChar char="•"/>
            </a:pPr>
            <a:r>
              <a:rPr lang="uk-UA" dirty="0"/>
              <a:t>Забезпечення </a:t>
            </a:r>
            <a:r>
              <a:rPr lang="uk-UA" b="1" dirty="0"/>
              <a:t>однакових прав, можливостей і обов’язків</a:t>
            </a:r>
            <a:r>
              <a:rPr lang="uk-UA" dirty="0"/>
              <a:t> для всіх учнів незалежно від статі.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dirty="0"/>
              <a:t>Формування </a:t>
            </a:r>
            <a:r>
              <a:rPr lang="uk-UA" b="1" dirty="0"/>
              <a:t>середовища, вільного від дискримінації та стереотипів</a:t>
            </a:r>
            <a:r>
              <a:rPr lang="uk-UA" dirty="0" smtClean="0"/>
              <a:t>.</a:t>
            </a:r>
          </a:p>
          <a:p>
            <a:endParaRPr lang="uk-UA" dirty="0"/>
          </a:p>
          <a:p>
            <a:r>
              <a:rPr lang="uk-UA" b="1" dirty="0" smtClean="0"/>
              <a:t> </a:t>
            </a:r>
            <a:r>
              <a:rPr lang="uk-UA" b="1" dirty="0"/>
              <a:t>Виховна робота в напрямку гендерної рівності включає:</a:t>
            </a:r>
            <a:endParaRPr lang="uk-UA" dirty="0"/>
          </a:p>
          <a:p>
            <a:pPr>
              <a:buFont typeface="Arial" panose="020B0604020202020204" pitchFamily="34" charset="0"/>
              <a:buChar char="•"/>
            </a:pPr>
            <a:r>
              <a:rPr lang="uk-UA" dirty="0"/>
              <a:t>Проведення </a:t>
            </a:r>
            <a:r>
              <a:rPr lang="uk-UA" b="1" dirty="0"/>
              <a:t>інтерактивних заходів і виховних годин</a:t>
            </a:r>
            <a:r>
              <a:rPr lang="uk-UA" dirty="0"/>
              <a:t> на тему прав людини, гендерної рівності, протидії </a:t>
            </a:r>
            <a:r>
              <a:rPr lang="uk-UA" dirty="0" err="1"/>
              <a:t>булінгу</a:t>
            </a:r>
            <a:r>
              <a:rPr lang="uk-UA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dirty="0"/>
              <a:t>Залучення учнів до </a:t>
            </a:r>
            <a:r>
              <a:rPr lang="uk-UA" b="1" dirty="0"/>
              <a:t>тренінгів з толерантності</a:t>
            </a:r>
            <a:r>
              <a:rPr lang="uk-UA" dirty="0"/>
              <a:t>, культурної різноманітності, поваги до особистості.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dirty="0"/>
              <a:t>Співпраця з соціальними педагогами, психологами, громадськими </a:t>
            </a:r>
            <a:r>
              <a:rPr lang="uk-UA" dirty="0" smtClean="0"/>
              <a:t>організаціями.</a:t>
            </a:r>
          </a:p>
          <a:p>
            <a:endParaRPr lang="uk-UA" dirty="0"/>
          </a:p>
          <a:p>
            <a:r>
              <a:rPr lang="uk-UA" b="1" dirty="0" smtClean="0"/>
              <a:t>Наші </a:t>
            </a:r>
            <a:r>
              <a:rPr lang="uk-UA" b="1" dirty="0"/>
              <a:t>цілі:</a:t>
            </a:r>
            <a:endParaRPr lang="uk-UA" dirty="0"/>
          </a:p>
          <a:p>
            <a:pPr>
              <a:buFont typeface="Arial" panose="020B0604020202020204" pitchFamily="34" charset="0"/>
              <a:buChar char="•"/>
            </a:pPr>
            <a:r>
              <a:rPr lang="uk-UA" dirty="0"/>
              <a:t>Виховання </a:t>
            </a:r>
            <a:r>
              <a:rPr lang="uk-UA" b="1" dirty="0"/>
              <a:t>поваги до кожної особистості</a:t>
            </a:r>
            <a:r>
              <a:rPr lang="uk-UA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dirty="0"/>
              <a:t>Подолання </a:t>
            </a:r>
            <a:r>
              <a:rPr lang="uk-UA" b="1" dirty="0"/>
              <a:t>гендерних стереотипів</a:t>
            </a:r>
            <a:r>
              <a:rPr lang="uk-UA" dirty="0"/>
              <a:t> у спілкуванні та навчанні.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dirty="0"/>
              <a:t>Створення </a:t>
            </a:r>
            <a:r>
              <a:rPr lang="uk-UA" b="1" dirty="0"/>
              <a:t>інклюзивного та безпечного освітнього простору</a:t>
            </a:r>
            <a:r>
              <a:rPr lang="uk-UA" dirty="0"/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53412" y="193451"/>
            <a:ext cx="443717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4000" b="1" dirty="0">
                <a:solidFill>
                  <a:srgbClr val="000000"/>
                </a:solidFill>
              </a:rPr>
              <a:t>Д – </a:t>
            </a:r>
            <a:r>
              <a:rPr sz="4000" b="1" dirty="0" err="1">
                <a:solidFill>
                  <a:srgbClr val="000000"/>
                </a:solidFill>
              </a:rPr>
              <a:t>Добробут</a:t>
            </a:r>
            <a:r>
              <a:rPr sz="4000" b="1" dirty="0">
                <a:solidFill>
                  <a:srgbClr val="000000"/>
                </a:solidFill>
              </a:rPr>
              <a:t> </a:t>
            </a:r>
            <a:r>
              <a:rPr sz="4000" b="1" dirty="0" err="1">
                <a:solidFill>
                  <a:srgbClr val="000000"/>
                </a:solidFill>
              </a:rPr>
              <a:t>учнів</a:t>
            </a:r>
            <a:endParaRPr sz="40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8230" y="936137"/>
            <a:ext cx="646754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2400" dirty="0" err="1">
                <a:solidFill>
                  <a:srgbClr val="404040"/>
                </a:solidFill>
              </a:rPr>
              <a:t>Психоемоційна</a:t>
            </a:r>
            <a:r>
              <a:rPr sz="2400" dirty="0">
                <a:solidFill>
                  <a:srgbClr val="404040"/>
                </a:solidFill>
              </a:rPr>
              <a:t> </a:t>
            </a:r>
            <a:r>
              <a:rPr sz="2400" dirty="0" err="1">
                <a:solidFill>
                  <a:srgbClr val="404040"/>
                </a:solidFill>
              </a:rPr>
              <a:t>підтримка</a:t>
            </a:r>
            <a:r>
              <a:rPr sz="2400" dirty="0">
                <a:solidFill>
                  <a:srgbClr val="404040"/>
                </a:solidFill>
              </a:rPr>
              <a:t>, </a:t>
            </a:r>
            <a:r>
              <a:rPr sz="2400" dirty="0" err="1">
                <a:solidFill>
                  <a:srgbClr val="404040"/>
                </a:solidFill>
              </a:rPr>
              <a:t>ментальне</a:t>
            </a:r>
            <a:r>
              <a:rPr sz="2400" dirty="0">
                <a:solidFill>
                  <a:srgbClr val="404040"/>
                </a:solidFill>
              </a:rPr>
              <a:t> </a:t>
            </a:r>
            <a:r>
              <a:rPr sz="2400" dirty="0" err="1">
                <a:solidFill>
                  <a:srgbClr val="404040"/>
                </a:solidFill>
              </a:rPr>
              <a:t>здоров’я</a:t>
            </a:r>
            <a:r>
              <a:rPr sz="2400" dirty="0">
                <a:solidFill>
                  <a:srgbClr val="404040"/>
                </a:solidFill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1370" y="1474730"/>
            <a:ext cx="4329653" cy="27373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08" y="1432602"/>
            <a:ext cx="3865289" cy="23930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309" y="3902551"/>
            <a:ext cx="4283976" cy="299121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97154" y="0"/>
            <a:ext cx="214969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4000" b="1" dirty="0">
                <a:solidFill>
                  <a:srgbClr val="000000"/>
                </a:solidFill>
              </a:rPr>
              <a:t>Е – </a:t>
            </a:r>
            <a:r>
              <a:rPr sz="4000" b="1" dirty="0" err="1">
                <a:solidFill>
                  <a:srgbClr val="000000"/>
                </a:solidFill>
              </a:rPr>
              <a:t>Етика</a:t>
            </a:r>
            <a:endParaRPr sz="40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25955" y="609968"/>
            <a:ext cx="529209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2400" dirty="0" err="1">
                <a:solidFill>
                  <a:srgbClr val="404040"/>
                </a:solidFill>
              </a:rPr>
              <a:t>Культура</a:t>
            </a:r>
            <a:r>
              <a:rPr sz="2400" dirty="0">
                <a:solidFill>
                  <a:srgbClr val="404040"/>
                </a:solidFill>
              </a:rPr>
              <a:t> </a:t>
            </a:r>
            <a:r>
              <a:rPr sz="2400" dirty="0" err="1">
                <a:solidFill>
                  <a:srgbClr val="404040"/>
                </a:solidFill>
              </a:rPr>
              <a:t>поведінки</a:t>
            </a:r>
            <a:r>
              <a:rPr sz="2400" dirty="0">
                <a:solidFill>
                  <a:srgbClr val="404040"/>
                </a:solidFill>
              </a:rPr>
              <a:t>, </a:t>
            </a:r>
            <a:r>
              <a:rPr sz="2400" dirty="0" err="1">
                <a:solidFill>
                  <a:srgbClr val="404040"/>
                </a:solidFill>
              </a:rPr>
              <a:t>моральні</a:t>
            </a:r>
            <a:r>
              <a:rPr sz="2400" dirty="0">
                <a:solidFill>
                  <a:srgbClr val="404040"/>
                </a:solidFill>
              </a:rPr>
              <a:t> </a:t>
            </a:r>
            <a:r>
              <a:rPr sz="2400" dirty="0" err="1">
                <a:solidFill>
                  <a:srgbClr val="404040"/>
                </a:solidFill>
              </a:rPr>
              <a:t>цінності</a:t>
            </a:r>
            <a:r>
              <a:rPr sz="2400" dirty="0">
                <a:solidFill>
                  <a:srgbClr val="404040"/>
                </a:solidFill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14" y="1111009"/>
            <a:ext cx="4010585" cy="26673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624" y="1111009"/>
            <a:ext cx="3378956" cy="46266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99" y="3778381"/>
            <a:ext cx="6106695" cy="303389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731</Words>
  <Application>Microsoft Office PowerPoint</Application>
  <PresentationFormat>Екран (4:3)</PresentationFormat>
  <Paragraphs>116</Paragraphs>
  <Slides>34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34</vt:i4>
      </vt:variant>
    </vt:vector>
  </HeadingPairs>
  <TitlesOfParts>
    <vt:vector size="38" baseType="lpstr">
      <vt:lpstr>Arial</vt:lpstr>
      <vt:lpstr>Calibri</vt:lpstr>
      <vt:lpstr>Wingdings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subject/>
  <dc:creator/>
  <cp:keywords/>
  <dc:description>generated using python-pptx</dc:description>
  <cp:lastModifiedBy>Anna</cp:lastModifiedBy>
  <cp:revision>31</cp:revision>
  <dcterms:created xsi:type="dcterms:W3CDTF">2013-01-27T09:14:16Z</dcterms:created>
  <dcterms:modified xsi:type="dcterms:W3CDTF">2025-06-24T11:10:18Z</dcterms:modified>
  <cp:category/>
</cp:coreProperties>
</file>